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408" r:id="rId3"/>
    <p:sldId id="298" r:id="rId4"/>
    <p:sldId id="476" r:id="rId5"/>
    <p:sldId id="459" r:id="rId6"/>
    <p:sldId id="299" r:id="rId7"/>
    <p:sldId id="465" r:id="rId8"/>
    <p:sldId id="300" r:id="rId9"/>
    <p:sldId id="477" r:id="rId10"/>
    <p:sldId id="458" r:id="rId11"/>
    <p:sldId id="419" r:id="rId12"/>
    <p:sldId id="478" r:id="rId13"/>
    <p:sldId id="479" r:id="rId14"/>
    <p:sldId id="480" r:id="rId15"/>
    <p:sldId id="481" r:id="rId16"/>
    <p:sldId id="457" r:id="rId17"/>
    <p:sldId id="435" r:id="rId18"/>
    <p:sldId id="484" r:id="rId19"/>
    <p:sldId id="467" r:id="rId20"/>
    <p:sldId id="485" r:id="rId21"/>
    <p:sldId id="486" r:id="rId22"/>
    <p:sldId id="436" r:id="rId23"/>
    <p:sldId id="464" r:id="rId24"/>
    <p:sldId id="475" r:id="rId25"/>
    <p:sldId id="437" r:id="rId26"/>
    <p:sldId id="482" r:id="rId27"/>
    <p:sldId id="439" r:id="rId28"/>
    <p:sldId id="466" r:id="rId29"/>
    <p:sldId id="487" r:id="rId30"/>
    <p:sldId id="488" r:id="rId31"/>
    <p:sldId id="443" r:id="rId32"/>
    <p:sldId id="469" r:id="rId33"/>
    <p:sldId id="468" r:id="rId34"/>
    <p:sldId id="444" r:id="rId35"/>
    <p:sldId id="483" r:id="rId36"/>
    <p:sldId id="445" r:id="rId37"/>
    <p:sldId id="447" r:id="rId38"/>
    <p:sldId id="44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5"/>
    <a:srgbClr val="009345"/>
    <a:srgbClr val="00901F"/>
    <a:srgbClr val="CC2024"/>
    <a:srgbClr val="333333"/>
    <a:srgbClr val="000000"/>
    <a:srgbClr val="E65C5F"/>
    <a:srgbClr val="C00000"/>
    <a:srgbClr val="F2F2F2"/>
    <a:srgbClr val="187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p:scale>
          <a:sx n="119" d="100"/>
          <a:sy n="119" d="100"/>
        </p:scale>
        <p:origin x="-72" y="-18"/>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C1DC6-66DC-445C-8ECF-A3FE64A3850F}" type="datetimeFigureOut">
              <a:rPr lang="en-US" smtClean="0"/>
              <a:t>2/28/2017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C17C4-05B0-4E93-8945-AD22BE60E482}" type="slidenum">
              <a:rPr lang="en-US" smtClean="0"/>
              <a:t>‹#›</a:t>
            </a:fld>
            <a:endParaRPr lang="en-US"/>
          </a:p>
        </p:txBody>
      </p:sp>
    </p:spTree>
    <p:extLst>
      <p:ext uri="{BB962C8B-B14F-4D97-AF65-F5344CB8AC3E}">
        <p14:creationId xmlns:p14="http://schemas.microsoft.com/office/powerpoint/2010/main" val="380526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a:t>
            </a:fld>
            <a:endParaRPr lang="en-US"/>
          </a:p>
        </p:txBody>
      </p:sp>
    </p:spTree>
    <p:extLst>
      <p:ext uri="{BB962C8B-B14F-4D97-AF65-F5344CB8AC3E}">
        <p14:creationId xmlns:p14="http://schemas.microsoft.com/office/powerpoint/2010/main" val="412015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11</a:t>
            </a:fld>
            <a:endParaRPr lang="en-US"/>
          </a:p>
        </p:txBody>
      </p:sp>
    </p:spTree>
    <p:extLst>
      <p:ext uri="{BB962C8B-B14F-4D97-AF65-F5344CB8AC3E}">
        <p14:creationId xmlns:p14="http://schemas.microsoft.com/office/powerpoint/2010/main" val="131359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12</a:t>
            </a:fld>
            <a:endParaRPr lang="en-US"/>
          </a:p>
        </p:txBody>
      </p:sp>
    </p:spTree>
    <p:extLst>
      <p:ext uri="{BB962C8B-B14F-4D97-AF65-F5344CB8AC3E}">
        <p14:creationId xmlns:p14="http://schemas.microsoft.com/office/powerpoint/2010/main" val="131359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13</a:t>
            </a:fld>
            <a:endParaRPr lang="en-US"/>
          </a:p>
        </p:txBody>
      </p:sp>
    </p:spTree>
    <p:extLst>
      <p:ext uri="{BB962C8B-B14F-4D97-AF65-F5344CB8AC3E}">
        <p14:creationId xmlns:p14="http://schemas.microsoft.com/office/powerpoint/2010/main" val="131359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14</a:t>
            </a:fld>
            <a:endParaRPr lang="en-US"/>
          </a:p>
        </p:txBody>
      </p:sp>
    </p:spTree>
    <p:extLst>
      <p:ext uri="{BB962C8B-B14F-4D97-AF65-F5344CB8AC3E}">
        <p14:creationId xmlns:p14="http://schemas.microsoft.com/office/powerpoint/2010/main" val="131359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15</a:t>
            </a:fld>
            <a:endParaRPr lang="en-US"/>
          </a:p>
        </p:txBody>
      </p:sp>
    </p:spTree>
    <p:extLst>
      <p:ext uri="{BB962C8B-B14F-4D97-AF65-F5344CB8AC3E}">
        <p14:creationId xmlns:p14="http://schemas.microsoft.com/office/powerpoint/2010/main" val="131359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16</a:t>
            </a:fld>
            <a:endParaRPr lang="en-US"/>
          </a:p>
        </p:txBody>
      </p:sp>
    </p:spTree>
    <p:extLst>
      <p:ext uri="{BB962C8B-B14F-4D97-AF65-F5344CB8AC3E}">
        <p14:creationId xmlns:p14="http://schemas.microsoft.com/office/powerpoint/2010/main" val="186570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17</a:t>
            </a:fld>
            <a:endParaRPr lang="en-US"/>
          </a:p>
        </p:txBody>
      </p:sp>
    </p:spTree>
    <p:extLst>
      <p:ext uri="{BB962C8B-B14F-4D97-AF65-F5344CB8AC3E}">
        <p14:creationId xmlns:p14="http://schemas.microsoft.com/office/powerpoint/2010/main" val="1865702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18</a:t>
            </a:fld>
            <a:endParaRPr lang="en-US"/>
          </a:p>
        </p:txBody>
      </p:sp>
    </p:spTree>
    <p:extLst>
      <p:ext uri="{BB962C8B-B14F-4D97-AF65-F5344CB8AC3E}">
        <p14:creationId xmlns:p14="http://schemas.microsoft.com/office/powerpoint/2010/main" val="186570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19</a:t>
            </a:fld>
            <a:endParaRPr lang="en-US"/>
          </a:p>
        </p:txBody>
      </p:sp>
    </p:spTree>
    <p:extLst>
      <p:ext uri="{BB962C8B-B14F-4D97-AF65-F5344CB8AC3E}">
        <p14:creationId xmlns:p14="http://schemas.microsoft.com/office/powerpoint/2010/main" val="166922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20</a:t>
            </a:fld>
            <a:endParaRPr lang="en-US"/>
          </a:p>
        </p:txBody>
      </p:sp>
    </p:spTree>
    <p:extLst>
      <p:ext uri="{BB962C8B-B14F-4D97-AF65-F5344CB8AC3E}">
        <p14:creationId xmlns:p14="http://schemas.microsoft.com/office/powerpoint/2010/main" val="166922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a:t>
            </a:fld>
            <a:endParaRPr lang="en-US"/>
          </a:p>
        </p:txBody>
      </p:sp>
    </p:spTree>
    <p:extLst>
      <p:ext uri="{BB962C8B-B14F-4D97-AF65-F5344CB8AC3E}">
        <p14:creationId xmlns:p14="http://schemas.microsoft.com/office/powerpoint/2010/main" val="2037700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21</a:t>
            </a:fld>
            <a:endParaRPr lang="en-US"/>
          </a:p>
        </p:txBody>
      </p:sp>
    </p:spTree>
    <p:extLst>
      <p:ext uri="{BB962C8B-B14F-4D97-AF65-F5344CB8AC3E}">
        <p14:creationId xmlns:p14="http://schemas.microsoft.com/office/powerpoint/2010/main" val="1669222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22</a:t>
            </a:fld>
            <a:endParaRPr lang="en-US"/>
          </a:p>
        </p:txBody>
      </p:sp>
    </p:spTree>
    <p:extLst>
      <p:ext uri="{BB962C8B-B14F-4D97-AF65-F5344CB8AC3E}">
        <p14:creationId xmlns:p14="http://schemas.microsoft.com/office/powerpoint/2010/main" val="2362621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23</a:t>
            </a:fld>
            <a:endParaRPr lang="en-US"/>
          </a:p>
        </p:txBody>
      </p:sp>
    </p:spTree>
    <p:extLst>
      <p:ext uri="{BB962C8B-B14F-4D97-AF65-F5344CB8AC3E}">
        <p14:creationId xmlns:p14="http://schemas.microsoft.com/office/powerpoint/2010/main" val="2362621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24</a:t>
            </a:fld>
            <a:endParaRPr lang="en-US"/>
          </a:p>
        </p:txBody>
      </p:sp>
    </p:spTree>
    <p:extLst>
      <p:ext uri="{BB962C8B-B14F-4D97-AF65-F5344CB8AC3E}">
        <p14:creationId xmlns:p14="http://schemas.microsoft.com/office/powerpoint/2010/main" val="2362621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25</a:t>
            </a:fld>
            <a:endParaRPr lang="en-US"/>
          </a:p>
        </p:txBody>
      </p:sp>
    </p:spTree>
    <p:extLst>
      <p:ext uri="{BB962C8B-B14F-4D97-AF65-F5344CB8AC3E}">
        <p14:creationId xmlns:p14="http://schemas.microsoft.com/office/powerpoint/2010/main" val="698215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26</a:t>
            </a:fld>
            <a:endParaRPr lang="en-US"/>
          </a:p>
        </p:txBody>
      </p:sp>
    </p:spTree>
    <p:extLst>
      <p:ext uri="{BB962C8B-B14F-4D97-AF65-F5344CB8AC3E}">
        <p14:creationId xmlns:p14="http://schemas.microsoft.com/office/powerpoint/2010/main" val="1603023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27</a:t>
            </a:fld>
            <a:endParaRPr lang="en-US"/>
          </a:p>
        </p:txBody>
      </p:sp>
    </p:spTree>
    <p:extLst>
      <p:ext uri="{BB962C8B-B14F-4D97-AF65-F5344CB8AC3E}">
        <p14:creationId xmlns:p14="http://schemas.microsoft.com/office/powerpoint/2010/main" val="2762234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28</a:t>
            </a:fld>
            <a:endParaRPr lang="en-US"/>
          </a:p>
        </p:txBody>
      </p:sp>
    </p:spTree>
    <p:extLst>
      <p:ext uri="{BB962C8B-B14F-4D97-AF65-F5344CB8AC3E}">
        <p14:creationId xmlns:p14="http://schemas.microsoft.com/office/powerpoint/2010/main" val="2762234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29</a:t>
            </a:fld>
            <a:endParaRPr lang="en-US"/>
          </a:p>
        </p:txBody>
      </p:sp>
    </p:spTree>
    <p:extLst>
      <p:ext uri="{BB962C8B-B14F-4D97-AF65-F5344CB8AC3E}">
        <p14:creationId xmlns:p14="http://schemas.microsoft.com/office/powerpoint/2010/main" val="2762234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30</a:t>
            </a:fld>
            <a:endParaRPr lang="en-US"/>
          </a:p>
        </p:txBody>
      </p:sp>
    </p:spTree>
    <p:extLst>
      <p:ext uri="{BB962C8B-B14F-4D97-AF65-F5344CB8AC3E}">
        <p14:creationId xmlns:p14="http://schemas.microsoft.com/office/powerpoint/2010/main" val="276223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4</a:t>
            </a:fld>
            <a:endParaRPr lang="en-US"/>
          </a:p>
        </p:txBody>
      </p:sp>
    </p:spTree>
    <p:extLst>
      <p:ext uri="{BB962C8B-B14F-4D97-AF65-F5344CB8AC3E}">
        <p14:creationId xmlns:p14="http://schemas.microsoft.com/office/powerpoint/2010/main" val="2037700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31</a:t>
            </a:fld>
            <a:endParaRPr lang="en-US"/>
          </a:p>
        </p:txBody>
      </p:sp>
    </p:spTree>
    <p:extLst>
      <p:ext uri="{BB962C8B-B14F-4D97-AF65-F5344CB8AC3E}">
        <p14:creationId xmlns:p14="http://schemas.microsoft.com/office/powerpoint/2010/main" val="653336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32</a:t>
            </a:fld>
            <a:endParaRPr lang="en-US"/>
          </a:p>
        </p:txBody>
      </p:sp>
    </p:spTree>
    <p:extLst>
      <p:ext uri="{BB962C8B-B14F-4D97-AF65-F5344CB8AC3E}">
        <p14:creationId xmlns:p14="http://schemas.microsoft.com/office/powerpoint/2010/main" val="653336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33</a:t>
            </a:fld>
            <a:endParaRPr lang="en-US"/>
          </a:p>
        </p:txBody>
      </p:sp>
    </p:spTree>
    <p:extLst>
      <p:ext uri="{BB962C8B-B14F-4D97-AF65-F5344CB8AC3E}">
        <p14:creationId xmlns:p14="http://schemas.microsoft.com/office/powerpoint/2010/main" val="653336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34</a:t>
            </a:fld>
            <a:endParaRPr lang="en-US"/>
          </a:p>
        </p:txBody>
      </p:sp>
    </p:spTree>
    <p:extLst>
      <p:ext uri="{BB962C8B-B14F-4D97-AF65-F5344CB8AC3E}">
        <p14:creationId xmlns:p14="http://schemas.microsoft.com/office/powerpoint/2010/main" val="2427125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35</a:t>
            </a:fld>
            <a:endParaRPr lang="en-US"/>
          </a:p>
        </p:txBody>
      </p:sp>
    </p:spTree>
    <p:extLst>
      <p:ext uri="{BB962C8B-B14F-4D97-AF65-F5344CB8AC3E}">
        <p14:creationId xmlns:p14="http://schemas.microsoft.com/office/powerpoint/2010/main" val="2427125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36</a:t>
            </a:fld>
            <a:endParaRPr lang="en-US"/>
          </a:p>
        </p:txBody>
      </p:sp>
    </p:spTree>
    <p:extLst>
      <p:ext uri="{BB962C8B-B14F-4D97-AF65-F5344CB8AC3E}">
        <p14:creationId xmlns:p14="http://schemas.microsoft.com/office/powerpoint/2010/main" val="476128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37</a:t>
            </a:fld>
            <a:endParaRPr lang="en-US"/>
          </a:p>
        </p:txBody>
      </p:sp>
    </p:spTree>
    <p:extLst>
      <p:ext uri="{BB962C8B-B14F-4D97-AF65-F5344CB8AC3E}">
        <p14:creationId xmlns:p14="http://schemas.microsoft.com/office/powerpoint/2010/main" val="2910957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38</a:t>
            </a:fld>
            <a:endParaRPr lang="en-US"/>
          </a:p>
        </p:txBody>
      </p:sp>
    </p:spTree>
    <p:extLst>
      <p:ext uri="{BB962C8B-B14F-4D97-AF65-F5344CB8AC3E}">
        <p14:creationId xmlns:p14="http://schemas.microsoft.com/office/powerpoint/2010/main" val="225173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5</a:t>
            </a:fld>
            <a:endParaRPr lang="en-US"/>
          </a:p>
        </p:txBody>
      </p:sp>
    </p:spTree>
    <p:extLst>
      <p:ext uri="{BB962C8B-B14F-4D97-AF65-F5344CB8AC3E}">
        <p14:creationId xmlns:p14="http://schemas.microsoft.com/office/powerpoint/2010/main" val="283819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6</a:t>
            </a:fld>
            <a:endParaRPr lang="en-US"/>
          </a:p>
        </p:txBody>
      </p:sp>
    </p:spTree>
    <p:extLst>
      <p:ext uri="{BB962C8B-B14F-4D97-AF65-F5344CB8AC3E}">
        <p14:creationId xmlns:p14="http://schemas.microsoft.com/office/powerpoint/2010/main" val="283819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7</a:t>
            </a:fld>
            <a:endParaRPr lang="en-US"/>
          </a:p>
        </p:txBody>
      </p:sp>
    </p:spTree>
    <p:extLst>
      <p:ext uri="{BB962C8B-B14F-4D97-AF65-F5344CB8AC3E}">
        <p14:creationId xmlns:p14="http://schemas.microsoft.com/office/powerpoint/2010/main" val="283819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8</a:t>
            </a:fld>
            <a:endParaRPr lang="en-US"/>
          </a:p>
        </p:txBody>
      </p:sp>
    </p:spTree>
    <p:extLst>
      <p:ext uri="{BB962C8B-B14F-4D97-AF65-F5344CB8AC3E}">
        <p14:creationId xmlns:p14="http://schemas.microsoft.com/office/powerpoint/2010/main" val="54938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9</a:t>
            </a:fld>
            <a:endParaRPr lang="en-US"/>
          </a:p>
        </p:txBody>
      </p:sp>
    </p:spTree>
    <p:extLst>
      <p:ext uri="{BB962C8B-B14F-4D97-AF65-F5344CB8AC3E}">
        <p14:creationId xmlns:p14="http://schemas.microsoft.com/office/powerpoint/2010/main" val="230779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C17C4-05B0-4E93-8945-AD22BE60E482}" type="slidenum">
              <a:rPr lang="en-US" smtClean="0"/>
              <a:t>10</a:t>
            </a:fld>
            <a:endParaRPr lang="en-US"/>
          </a:p>
        </p:txBody>
      </p:sp>
    </p:spTree>
    <p:extLst>
      <p:ext uri="{BB962C8B-B14F-4D97-AF65-F5344CB8AC3E}">
        <p14:creationId xmlns:p14="http://schemas.microsoft.com/office/powerpoint/2010/main" val="54938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A14265-D79B-4185-A837-9A439F6E3776}"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323008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14265-D79B-4185-A837-9A439F6E3776}"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245780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14265-D79B-4185-A837-9A439F6E3776}"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109402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14265-D79B-4185-A837-9A439F6E3776}"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173468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A14265-D79B-4185-A837-9A439F6E3776}"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363894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14265-D79B-4185-A837-9A439F6E3776}"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206504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14265-D79B-4185-A837-9A439F6E3776}"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37135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14265-D79B-4185-A837-9A439F6E3776}" type="datetimeFigureOut">
              <a:rPr lang="en-US" smtClean="0"/>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257368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14265-D79B-4185-A837-9A439F6E3776}" type="datetimeFigureOut">
              <a:rPr lang="en-US" smtClean="0"/>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99625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14265-D79B-4185-A837-9A439F6E3776}"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298390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14265-D79B-4185-A837-9A439F6E3776}"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DF1FF-C6E2-42AB-B4AB-38821CAE9C47}" type="slidenum">
              <a:rPr lang="en-US" smtClean="0"/>
              <a:t>‹#›</a:t>
            </a:fld>
            <a:endParaRPr lang="en-US"/>
          </a:p>
        </p:txBody>
      </p:sp>
    </p:spTree>
    <p:extLst>
      <p:ext uri="{BB962C8B-B14F-4D97-AF65-F5344CB8AC3E}">
        <p14:creationId xmlns:p14="http://schemas.microsoft.com/office/powerpoint/2010/main" val="214066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14265-D79B-4185-A837-9A439F6E3776}" type="datetimeFigureOut">
              <a:rPr lang="en-US" smtClean="0"/>
              <a:t>2/28/2017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DF1FF-C6E2-42AB-B4AB-38821CAE9C47}" type="slidenum">
              <a:rPr lang="en-US" smtClean="0"/>
              <a:t>‹#›</a:t>
            </a:fld>
            <a:endParaRPr lang="en-US"/>
          </a:p>
        </p:txBody>
      </p:sp>
    </p:spTree>
    <p:extLst>
      <p:ext uri="{BB962C8B-B14F-4D97-AF65-F5344CB8AC3E}">
        <p14:creationId xmlns:p14="http://schemas.microsoft.com/office/powerpoint/2010/main" val="317772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strattonagenc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strattonagenc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dbach@hrideas.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inepointstrategie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info@strattonagency.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info@strattonagency.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hyperlink" Target="http://www.ninepointstrategies.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ninepointstrategies.com/" TargetMode="External"/><Relationship Id="rId4" Type="http://schemas.openxmlformats.org/officeDocument/2006/relationships/hyperlink" Target="mailto:info@strattonagency.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info@strattonagency.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ninepointstrategie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t="15648"/>
          <a:stretch/>
        </p:blipFill>
        <p:spPr>
          <a:xfrm flipH="1">
            <a:off x="0" y="0"/>
            <a:ext cx="12191999" cy="6858000"/>
          </a:xfrm>
          <a:prstGeom prst="rect">
            <a:avLst/>
          </a:prstGeom>
        </p:spPr>
      </p:pic>
      <p:sp>
        <p:nvSpPr>
          <p:cNvPr id="14" name="Rectangle 13"/>
          <p:cNvSpPr/>
          <p:nvPr/>
        </p:nvSpPr>
        <p:spPr>
          <a:xfrm>
            <a:off x="1" y="0"/>
            <a:ext cx="12191998"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223200" y="1208539"/>
            <a:ext cx="6082350" cy="2209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600" dirty="0" smtClean="0">
                <a:solidFill>
                  <a:srgbClr val="00901F"/>
                </a:solidFill>
                <a:latin typeface="Museo 900" panose="02000000000000000000" pitchFamily="50" charset="0"/>
              </a:rPr>
              <a:t>The Cannabis Business            </a:t>
            </a:r>
            <a:r>
              <a:rPr lang="en-GB" altLang="en-US" sz="3600" b="1" dirty="0" smtClean="0">
                <a:solidFill>
                  <a:srgbClr val="00901F"/>
                </a:solidFill>
                <a:latin typeface="Museo 900" panose="02000000000000000000" pitchFamily="50" charset="0"/>
              </a:rPr>
              <a:t>–</a:t>
            </a:r>
            <a:r>
              <a:rPr lang="en-GB" altLang="en-US" sz="3600" dirty="0" smtClean="0">
                <a:solidFill>
                  <a:srgbClr val="00901F"/>
                </a:solidFill>
                <a:latin typeface="Museo 900" panose="02000000000000000000" pitchFamily="50" charset="0"/>
              </a:rPr>
              <a:t> Understanding OSHA and Workers’ Compensation</a:t>
            </a:r>
            <a:endParaRPr lang="en-GB" altLang="en-US" sz="3600" dirty="0">
              <a:solidFill>
                <a:srgbClr val="00901F"/>
              </a:solidFill>
              <a:latin typeface="Museo 900" panose="02000000000000000000" pitchFamily="50" charset="0"/>
            </a:endParaRPr>
          </a:p>
        </p:txBody>
      </p:sp>
      <p:sp>
        <p:nvSpPr>
          <p:cNvPr id="15" name="Rectangle 14"/>
          <p:cNvSpPr/>
          <p:nvPr/>
        </p:nvSpPr>
        <p:spPr>
          <a:xfrm>
            <a:off x="1803930" y="6262315"/>
            <a:ext cx="8584140" cy="369332"/>
          </a:xfrm>
          <a:prstGeom prst="rect">
            <a:avLst/>
          </a:prstGeom>
        </p:spPr>
        <p:txBody>
          <a:bodyPr wrap="square" numCol="4">
            <a:spAutoFit/>
          </a:bodyPr>
          <a:lstStyle/>
          <a:p>
            <a:pPr algn="ctr"/>
            <a:r>
              <a:rPr lang="en-US" dirty="0">
                <a:solidFill>
                  <a:schemeClr val="bg1"/>
                </a:solidFill>
                <a:latin typeface="Museo 500" panose="02000000000000000000" pitchFamily="50" charset="0"/>
              </a:rPr>
              <a:t>HR</a:t>
            </a:r>
          </a:p>
          <a:p>
            <a:pPr algn="ctr"/>
            <a:r>
              <a:rPr lang="en-US" dirty="0">
                <a:solidFill>
                  <a:schemeClr val="bg1"/>
                </a:solidFill>
                <a:latin typeface="Museo 500" panose="02000000000000000000" pitchFamily="50" charset="0"/>
              </a:rPr>
              <a:t>SAFETY</a:t>
            </a:r>
          </a:p>
          <a:p>
            <a:pPr algn="ctr"/>
            <a:r>
              <a:rPr lang="en-US" dirty="0" smtClean="0">
                <a:solidFill>
                  <a:schemeClr val="bg1"/>
                </a:solidFill>
                <a:latin typeface="Museo 500" panose="02000000000000000000" pitchFamily="50" charset="0"/>
              </a:rPr>
              <a:t>TRAINING</a:t>
            </a:r>
          </a:p>
          <a:p>
            <a:pPr algn="ctr"/>
            <a:r>
              <a:rPr lang="en-US" dirty="0" smtClean="0">
                <a:solidFill>
                  <a:schemeClr val="bg1"/>
                </a:solidFill>
                <a:latin typeface="Museo 500" panose="02000000000000000000" pitchFamily="50" charset="0"/>
              </a:rPr>
              <a:t>ON-BOARDING</a:t>
            </a:r>
            <a:endParaRPr lang="en-US" dirty="0">
              <a:solidFill>
                <a:schemeClr val="bg1"/>
              </a:solidFill>
              <a:latin typeface="Museo 500" panose="02000000000000000000" pitchFamily="50" charset="0"/>
            </a:endParaRPr>
          </a:p>
        </p:txBody>
      </p:sp>
      <p:cxnSp>
        <p:nvCxnSpPr>
          <p:cNvPr id="16" name="Straight Connector 15"/>
          <p:cNvCxnSpPr/>
          <p:nvPr/>
        </p:nvCxnSpPr>
        <p:spPr>
          <a:xfrm>
            <a:off x="3917950" y="6254750"/>
            <a:ext cx="0" cy="361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00750" y="6254750"/>
            <a:ext cx="0" cy="361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45450" y="6254750"/>
            <a:ext cx="0" cy="361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5" y="4646033"/>
            <a:ext cx="1655628" cy="1655628"/>
          </a:xfrm>
          <a:prstGeom prst="rect">
            <a:avLst/>
          </a:prstGeom>
        </p:spPr>
      </p:pic>
    </p:spTree>
    <p:extLst>
      <p:ext uri="{BB962C8B-B14F-4D97-AF65-F5344CB8AC3E}">
        <p14:creationId xmlns:p14="http://schemas.microsoft.com/office/powerpoint/2010/main" val="290666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548" y="36513"/>
            <a:ext cx="10304626" cy="6821487"/>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OSHA Fine Structure – as of 1/1/2017</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20" name="Rectangle 19"/>
          <p:cNvSpPr/>
          <p:nvPr/>
        </p:nvSpPr>
        <p:spPr>
          <a:xfrm>
            <a:off x="0" y="1233578"/>
            <a:ext cx="12186174" cy="5624422"/>
          </a:xfrm>
          <a:prstGeom prst="rect">
            <a:avLst/>
          </a:prstGeom>
          <a:gradFill flip="none" rotWithShape="1">
            <a:gsLst>
              <a:gs pos="0">
                <a:schemeClr val="bg1">
                  <a:alpha val="8000"/>
                </a:schemeClr>
              </a:gs>
              <a:gs pos="6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8837" y="1341243"/>
            <a:ext cx="6290510" cy="5119350"/>
          </a:xfrm>
          <a:prstGeom prst="rect">
            <a:avLst/>
          </a:prstGeom>
        </p:spPr>
        <p:txBody>
          <a:bodyPr wrap="square">
            <a:spAutoFit/>
          </a:bodyPr>
          <a:lstStyle/>
          <a:p>
            <a:pPr>
              <a:spcBef>
                <a:spcPts val="200"/>
              </a:spcBef>
              <a:spcAft>
                <a:spcPts val="200"/>
              </a:spcAft>
              <a:defRPr/>
            </a:pPr>
            <a:r>
              <a:rPr lang="en-US" sz="2000" dirty="0" smtClean="0"/>
              <a:t>OSHA’s </a:t>
            </a:r>
            <a:r>
              <a:rPr lang="en-US" sz="2000" dirty="0"/>
              <a:t>maximum penalties, which have not been raised since 1990, </a:t>
            </a:r>
            <a:r>
              <a:rPr lang="en-US" sz="2000" dirty="0" smtClean="0"/>
              <a:t>have increased </a:t>
            </a:r>
            <a:r>
              <a:rPr lang="en-US" sz="2000" dirty="0"/>
              <a:t>by 78%. </a:t>
            </a:r>
            <a:endParaRPr lang="en-US" sz="2000" dirty="0" smtClean="0"/>
          </a:p>
          <a:p>
            <a:pPr marL="342900" indent="-342900">
              <a:spcBef>
                <a:spcPts val="200"/>
              </a:spcBef>
              <a:spcAft>
                <a:spcPts val="200"/>
              </a:spcAft>
              <a:buFont typeface="Arial" panose="020B0604020202020204" pitchFamily="34" charset="0"/>
              <a:buChar char="•"/>
              <a:defRPr/>
            </a:pPr>
            <a:r>
              <a:rPr lang="en-US" sz="2000" dirty="0" smtClean="0"/>
              <a:t>Other than serious will be under $7,000 ea. </a:t>
            </a:r>
          </a:p>
          <a:p>
            <a:pPr marL="342900" indent="-342900">
              <a:spcBef>
                <a:spcPts val="200"/>
              </a:spcBef>
              <a:spcAft>
                <a:spcPts val="200"/>
              </a:spcAft>
              <a:buFont typeface="Arial" panose="020B0604020202020204" pitchFamily="34" charset="0"/>
              <a:buChar char="•"/>
              <a:defRPr/>
            </a:pPr>
            <a:r>
              <a:rPr lang="en-US" sz="2000" dirty="0" smtClean="0"/>
              <a:t>The </a:t>
            </a:r>
            <a:r>
              <a:rPr lang="en-US" sz="2000" dirty="0"/>
              <a:t>top penalty for serious violations </a:t>
            </a:r>
            <a:r>
              <a:rPr lang="en-US" sz="2000" dirty="0" smtClean="0"/>
              <a:t>is $12,471 ea. </a:t>
            </a:r>
          </a:p>
          <a:p>
            <a:pPr marL="342900" indent="-342900">
              <a:spcBef>
                <a:spcPts val="200"/>
              </a:spcBef>
              <a:spcAft>
                <a:spcPts val="200"/>
              </a:spcAft>
              <a:buFont typeface="Arial" panose="020B0604020202020204" pitchFamily="34" charset="0"/>
              <a:buChar char="•"/>
              <a:defRPr/>
            </a:pPr>
            <a:r>
              <a:rPr lang="en-US" sz="2000" dirty="0" smtClean="0"/>
              <a:t>The </a:t>
            </a:r>
            <a:r>
              <a:rPr lang="en-US" sz="2000" dirty="0"/>
              <a:t>maximum penalty for willful or repeated violations </a:t>
            </a:r>
            <a:r>
              <a:rPr lang="en-US" sz="2000" dirty="0" smtClean="0"/>
              <a:t>is $124,709 ea.</a:t>
            </a:r>
          </a:p>
          <a:p>
            <a:pPr marL="342900" indent="-342900">
              <a:spcBef>
                <a:spcPts val="200"/>
              </a:spcBef>
              <a:spcAft>
                <a:spcPts val="200"/>
              </a:spcAft>
              <a:buFont typeface="Arial" panose="020B0604020202020204" pitchFamily="34" charset="0"/>
              <a:buChar char="•"/>
              <a:defRPr/>
            </a:pPr>
            <a:r>
              <a:rPr lang="en-US" sz="2000" dirty="0" smtClean="0"/>
              <a:t>Businesses can be shut down by Cal OSHA for not having Workers’ Compensation.</a:t>
            </a:r>
          </a:p>
          <a:p>
            <a:pPr marL="342900" indent="-342900">
              <a:spcBef>
                <a:spcPts val="200"/>
              </a:spcBef>
              <a:spcAft>
                <a:spcPts val="200"/>
              </a:spcAft>
              <a:buFont typeface="Arial" panose="020B0604020202020204" pitchFamily="34" charset="0"/>
              <a:buChar char="•"/>
              <a:defRPr/>
            </a:pPr>
            <a:r>
              <a:rPr lang="en-US" sz="2000" b="1" dirty="0" smtClean="0">
                <a:solidFill>
                  <a:srgbClr val="009345"/>
                </a:solidFill>
                <a:latin typeface="Museo 100" panose="02000000000000000000" pitchFamily="2" charset="0"/>
                <a:ea typeface="ＭＳ Ｐゴシック" pitchFamily="34" charset="-128"/>
              </a:rPr>
              <a:t>Fines can be stacked.</a:t>
            </a:r>
          </a:p>
          <a:p>
            <a:pPr marL="342900" indent="-342900">
              <a:spcBef>
                <a:spcPts val="200"/>
              </a:spcBef>
              <a:spcAft>
                <a:spcPts val="200"/>
              </a:spcAft>
              <a:buFont typeface="Arial" panose="020B0604020202020204" pitchFamily="34" charset="0"/>
              <a:buChar char="•"/>
              <a:defRPr/>
            </a:pPr>
            <a:r>
              <a:rPr lang="en-US" sz="2000" b="1" dirty="0" smtClean="0">
                <a:solidFill>
                  <a:srgbClr val="009345"/>
                </a:solidFill>
                <a:latin typeface="Museo 100" panose="02000000000000000000" pitchFamily="2" charset="0"/>
                <a:ea typeface="ＭＳ Ｐゴシック" pitchFamily="34" charset="-128"/>
              </a:rPr>
              <a:t>Penalty assessment amounts will be raised annually!</a:t>
            </a:r>
          </a:p>
          <a:p>
            <a:pPr marL="342900" indent="-342900">
              <a:spcBef>
                <a:spcPts val="200"/>
              </a:spcBef>
              <a:spcAft>
                <a:spcPts val="200"/>
              </a:spcAft>
              <a:buFont typeface="Arial" panose="020B0604020202020204" pitchFamily="34" charset="0"/>
              <a:buChar char="•"/>
              <a:defRPr/>
            </a:pPr>
            <a:r>
              <a:rPr lang="en-US" sz="2000" b="1" dirty="0" smtClean="0">
                <a:solidFill>
                  <a:srgbClr val="009345"/>
                </a:solidFill>
                <a:latin typeface="Museo 100" panose="02000000000000000000" pitchFamily="2" charset="0"/>
                <a:ea typeface="ＭＳ Ｐゴシック" pitchFamily="34" charset="-128"/>
              </a:rPr>
              <a:t>When a death occurs, there may also be criminal issues including significant fines, probation or imprisonment!</a:t>
            </a:r>
          </a:p>
          <a:p>
            <a:pPr marL="342900" indent="-342900">
              <a:spcBef>
                <a:spcPts val="200"/>
              </a:spcBef>
              <a:spcAft>
                <a:spcPts val="200"/>
              </a:spcAft>
              <a:buFont typeface="Arial" panose="020B0604020202020204" pitchFamily="34" charset="0"/>
              <a:buChar char="•"/>
              <a:defRPr/>
            </a:pPr>
            <a:r>
              <a:rPr lang="en-US" sz="2000" b="1" dirty="0" smtClean="0">
                <a:solidFill>
                  <a:srgbClr val="009345"/>
                </a:solidFill>
                <a:latin typeface="Museo 100" panose="02000000000000000000" pitchFamily="2" charset="0"/>
                <a:ea typeface="ＭＳ Ｐゴシック" pitchFamily="34" charset="-128"/>
              </a:rPr>
              <a:t>In the case of a death, a civil “wrongful death” lawsuit may take place.</a:t>
            </a:r>
            <a:endParaRPr lang="en-GB" sz="2000" b="1" dirty="0">
              <a:solidFill>
                <a:srgbClr val="009345"/>
              </a:solidFill>
              <a:latin typeface="Museo 100" panose="02000000000000000000" pitchFamily="2" charset="0"/>
              <a:ea typeface="ＭＳ Ｐゴシック" pitchFamily="34" charset="-128"/>
            </a:endParaRPr>
          </a:p>
        </p:txBody>
      </p:sp>
    </p:spTree>
    <p:extLst>
      <p:ext uri="{BB962C8B-B14F-4D97-AF65-F5344CB8AC3E}">
        <p14:creationId xmlns:p14="http://schemas.microsoft.com/office/powerpoint/2010/main" val="2938194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186" b="18067"/>
          <a:stretch/>
        </p:blipFill>
        <p:spPr>
          <a:xfrm>
            <a:off x="0" y="1107584"/>
            <a:ext cx="12192000" cy="5750416"/>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The Fine Process</a:t>
            </a:r>
          </a:p>
        </p:txBody>
      </p:sp>
      <p:sp>
        <p:nvSpPr>
          <p:cNvPr id="20" name="Rectangle 19"/>
          <p:cNvSpPr/>
          <p:nvPr/>
        </p:nvSpPr>
        <p:spPr>
          <a:xfrm>
            <a:off x="6096000" y="1651060"/>
            <a:ext cx="5735628" cy="4789458"/>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useo 500" panose="02000000000000000000" pitchFamily="50" charset="0"/>
                <a:ea typeface="ＭＳ Ｐゴシック" pitchFamily="34" charset="-128"/>
              </a:rPr>
              <a:t>Most state laws dealing with the permit process for </a:t>
            </a:r>
            <a:r>
              <a:rPr lang="en-GB" sz="2000" dirty="0" smtClean="0">
                <a:solidFill>
                  <a:schemeClr val="bg1"/>
                </a:solidFill>
                <a:latin typeface="Museo 500" panose="02000000000000000000" pitchFamily="50" charset="0"/>
                <a:ea typeface="ＭＳ Ｐゴシック" pitchFamily="34" charset="-128"/>
              </a:rPr>
              <a:t>Cannabis </a:t>
            </a:r>
            <a:r>
              <a:rPr lang="en-GB" sz="2000" dirty="0">
                <a:solidFill>
                  <a:schemeClr val="bg1"/>
                </a:solidFill>
                <a:latin typeface="Museo 500" panose="02000000000000000000" pitchFamily="50" charset="0"/>
                <a:ea typeface="ＭＳ Ｐゴシック" pitchFamily="34" charset="-128"/>
              </a:rPr>
              <a:t>businesses have steep fines and loss of licenses should you violate your permit(s). </a:t>
            </a:r>
            <a:endParaRPr lang="en-GB" sz="2000" dirty="0" smtClean="0">
              <a:solidFill>
                <a:schemeClr val="bg1"/>
              </a:solidFill>
              <a:latin typeface="Museo 500" panose="02000000000000000000" pitchFamily="50" charset="0"/>
              <a:ea typeface="ＭＳ Ｐゴシック" pitchFamily="34" charset="-128"/>
            </a:endParaRPr>
          </a:p>
          <a:p>
            <a:pPr algn="ctr"/>
            <a:endParaRPr lang="en-GB" sz="2000" dirty="0">
              <a:solidFill>
                <a:schemeClr val="bg1"/>
              </a:solidFill>
              <a:latin typeface="Museo 500" panose="02000000000000000000" pitchFamily="50" charset="0"/>
              <a:ea typeface="ＭＳ Ｐゴシック" pitchFamily="34" charset="-128"/>
            </a:endParaRPr>
          </a:p>
          <a:p>
            <a:pPr algn="ctr"/>
            <a:r>
              <a:rPr lang="en-GB" sz="2000" dirty="0" smtClean="0">
                <a:solidFill>
                  <a:schemeClr val="bg1"/>
                </a:solidFill>
                <a:latin typeface="Museo 500" panose="02000000000000000000" pitchFamily="50" charset="0"/>
                <a:ea typeface="ＭＳ Ｐゴシック" pitchFamily="34" charset="-128"/>
              </a:rPr>
              <a:t>Did </a:t>
            </a:r>
            <a:r>
              <a:rPr lang="en-GB" sz="2000" dirty="0">
                <a:solidFill>
                  <a:schemeClr val="bg1"/>
                </a:solidFill>
                <a:latin typeface="Museo 500" panose="02000000000000000000" pitchFamily="50" charset="0"/>
                <a:ea typeface="ＭＳ Ｐゴシック" pitchFamily="34" charset="-128"/>
              </a:rPr>
              <a:t>you know that most </a:t>
            </a:r>
            <a:r>
              <a:rPr lang="en-GB" sz="2000" dirty="0" smtClean="0">
                <a:solidFill>
                  <a:schemeClr val="bg1"/>
                </a:solidFill>
                <a:latin typeface="Museo 500" panose="02000000000000000000" pitchFamily="50" charset="0"/>
                <a:ea typeface="ＭＳ Ｐゴシック" pitchFamily="34" charset="-128"/>
              </a:rPr>
              <a:t>safety laws </a:t>
            </a:r>
            <a:r>
              <a:rPr lang="en-GB" sz="2000" dirty="0">
                <a:solidFill>
                  <a:schemeClr val="bg1"/>
                </a:solidFill>
                <a:latin typeface="Museo 500" panose="02000000000000000000" pitchFamily="50" charset="0"/>
                <a:ea typeface="ＭＳ Ｐゴシック" pitchFamily="34" charset="-128"/>
              </a:rPr>
              <a:t>have fines, </a:t>
            </a:r>
            <a:r>
              <a:rPr lang="en-GB" sz="2000" dirty="0" smtClean="0">
                <a:solidFill>
                  <a:schemeClr val="bg1"/>
                </a:solidFill>
                <a:latin typeface="Museo 500" panose="02000000000000000000" pitchFamily="50" charset="0"/>
                <a:ea typeface="ＭＳ Ｐゴシック" pitchFamily="34" charset="-128"/>
              </a:rPr>
              <a:t>penalties</a:t>
            </a:r>
            <a:r>
              <a:rPr lang="en-GB" sz="2000" dirty="0">
                <a:solidFill>
                  <a:schemeClr val="bg1"/>
                </a:solidFill>
                <a:latin typeface="Museo 500" panose="02000000000000000000" pitchFamily="50" charset="0"/>
                <a:ea typeface="ＭＳ Ｐゴシック" pitchFamily="34" charset="-128"/>
              </a:rPr>
              <a:t>, and in some cases owners and managers can go to prison for some safety violations?</a:t>
            </a:r>
          </a:p>
        </p:txBody>
      </p:sp>
    </p:spTree>
    <p:extLst>
      <p:ext uri="{BB962C8B-B14F-4D97-AF65-F5344CB8AC3E}">
        <p14:creationId xmlns:p14="http://schemas.microsoft.com/office/powerpoint/2010/main" val="127698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2240"/>
          <a:stretch/>
        </p:blipFill>
        <p:spPr>
          <a:xfrm>
            <a:off x="5982369" y="1107584"/>
            <a:ext cx="6209631" cy="5750416"/>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The Fine Process – A Little Quiz</a:t>
            </a:r>
          </a:p>
        </p:txBody>
      </p:sp>
      <p:sp>
        <p:nvSpPr>
          <p:cNvPr id="3" name="Rectangle 2"/>
          <p:cNvSpPr/>
          <p:nvPr/>
        </p:nvSpPr>
        <p:spPr>
          <a:xfrm>
            <a:off x="333831" y="1686488"/>
            <a:ext cx="5334000" cy="873903"/>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useo 500" panose="02000000000000000000" pitchFamily="50" charset="0"/>
              </a:rPr>
              <a:t>Blocked exits and exit routes, fire extinguisher locations not marked, electrical panels blocked:</a:t>
            </a:r>
          </a:p>
        </p:txBody>
      </p:sp>
      <p:sp>
        <p:nvSpPr>
          <p:cNvPr id="8" name="Rectangle 7"/>
          <p:cNvSpPr/>
          <p:nvPr/>
        </p:nvSpPr>
        <p:spPr>
          <a:xfrm>
            <a:off x="333831" y="2599779"/>
            <a:ext cx="5334000" cy="873903"/>
          </a:xfrm>
          <a:prstGeom prst="rect">
            <a:avLst/>
          </a:prstGeom>
          <a:solidFill>
            <a:schemeClr val="bg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33333"/>
                </a:solidFill>
                <a:latin typeface="Museo 500" panose="02000000000000000000" pitchFamily="50" charset="0"/>
              </a:rPr>
              <a:t>$1,400.00</a:t>
            </a:r>
          </a:p>
        </p:txBody>
      </p:sp>
      <p:sp>
        <p:nvSpPr>
          <p:cNvPr id="9" name="Rectangle 8"/>
          <p:cNvSpPr/>
          <p:nvPr/>
        </p:nvSpPr>
        <p:spPr>
          <a:xfrm>
            <a:off x="333831" y="3534917"/>
            <a:ext cx="5334000" cy="873903"/>
          </a:xfrm>
          <a:prstGeom prst="rect">
            <a:avLst/>
          </a:prstGeom>
          <a:solidFill>
            <a:schemeClr val="bg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33333"/>
                </a:solidFill>
                <a:latin typeface="Museo 500" panose="02000000000000000000" pitchFamily="50" charset="0"/>
              </a:rPr>
              <a:t>$10,900.00</a:t>
            </a:r>
          </a:p>
        </p:txBody>
      </p:sp>
      <p:sp>
        <p:nvSpPr>
          <p:cNvPr id="10" name="Rectangle 9"/>
          <p:cNvSpPr/>
          <p:nvPr/>
        </p:nvSpPr>
        <p:spPr>
          <a:xfrm>
            <a:off x="333831" y="4470055"/>
            <a:ext cx="5334000" cy="873903"/>
          </a:xfrm>
          <a:prstGeom prst="rect">
            <a:avLst/>
          </a:prstGeom>
          <a:solidFill>
            <a:schemeClr val="bg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33333"/>
                </a:solidFill>
                <a:latin typeface="Museo 500" panose="02000000000000000000" pitchFamily="50" charset="0"/>
              </a:rPr>
              <a:t>$103,000.00</a:t>
            </a:r>
          </a:p>
        </p:txBody>
      </p:sp>
      <p:sp>
        <p:nvSpPr>
          <p:cNvPr id="11" name="Rectangle 10"/>
          <p:cNvSpPr/>
          <p:nvPr/>
        </p:nvSpPr>
        <p:spPr>
          <a:xfrm>
            <a:off x="333831" y="5405193"/>
            <a:ext cx="5334000" cy="873903"/>
          </a:xfrm>
          <a:prstGeom prst="rect">
            <a:avLst/>
          </a:prstGeom>
          <a:solidFill>
            <a:schemeClr val="bg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33333"/>
                </a:solidFill>
                <a:latin typeface="Museo 500" panose="02000000000000000000" pitchFamily="50" charset="0"/>
              </a:rPr>
              <a:t>$156,000.00</a:t>
            </a:r>
          </a:p>
        </p:txBody>
      </p:sp>
    </p:spTree>
    <p:extLst>
      <p:ext uri="{BB962C8B-B14F-4D97-AF65-F5344CB8AC3E}">
        <p14:creationId xmlns:p14="http://schemas.microsoft.com/office/powerpoint/2010/main" val="1247353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19200"/>
            <a:ext cx="12192000" cy="2921000"/>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The Fine Process – A Little Quiz</a:t>
            </a:r>
          </a:p>
        </p:txBody>
      </p:sp>
      <p:sp>
        <p:nvSpPr>
          <p:cNvPr id="8" name="Rectangle 7"/>
          <p:cNvSpPr/>
          <p:nvPr/>
        </p:nvSpPr>
        <p:spPr>
          <a:xfrm>
            <a:off x="203258" y="4256626"/>
            <a:ext cx="11785484" cy="954107"/>
          </a:xfrm>
          <a:prstGeom prst="rect">
            <a:avLst/>
          </a:prstGeom>
        </p:spPr>
        <p:txBody>
          <a:bodyPr wrap="square">
            <a:spAutoFit/>
          </a:bodyPr>
          <a:lstStyle/>
          <a:p>
            <a:pPr algn="ctr"/>
            <a:r>
              <a:rPr lang="en-US" sz="2800" dirty="0">
                <a:solidFill>
                  <a:schemeClr val="bg1"/>
                </a:solidFill>
                <a:latin typeface="Museo 500" panose="02000000000000000000" pitchFamily="50" charset="0"/>
              </a:rPr>
              <a:t>Investigated fire at facility, failed to maintain working fire extinguishers</a:t>
            </a:r>
          </a:p>
        </p:txBody>
      </p:sp>
      <p:sp>
        <p:nvSpPr>
          <p:cNvPr id="9" name="Rectangle 8"/>
          <p:cNvSpPr/>
          <p:nvPr/>
        </p:nvSpPr>
        <p:spPr>
          <a:xfrm>
            <a:off x="520700" y="5208558"/>
            <a:ext cx="2744019" cy="1276652"/>
          </a:xfrm>
          <a:prstGeom prst="rect">
            <a:avLst/>
          </a:prstGeom>
          <a:solidFill>
            <a:schemeClr val="tx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useo 500" panose="02000000000000000000" pitchFamily="50" charset="0"/>
                <a:ea typeface="ＭＳ Ｐゴシック" pitchFamily="34" charset="-128"/>
              </a:rPr>
              <a:t>$12,500.00</a:t>
            </a:r>
          </a:p>
        </p:txBody>
      </p:sp>
      <p:sp>
        <p:nvSpPr>
          <p:cNvPr id="13" name="Rectangle 12"/>
          <p:cNvSpPr/>
          <p:nvPr/>
        </p:nvSpPr>
        <p:spPr>
          <a:xfrm>
            <a:off x="3322893" y="5208558"/>
            <a:ext cx="2744019" cy="1276652"/>
          </a:xfrm>
          <a:prstGeom prst="rect">
            <a:avLst/>
          </a:prstGeom>
          <a:solidFill>
            <a:schemeClr val="tx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825" algn="ctr" defTabSz="858838">
              <a:tabLst>
                <a:tab pos="1828800" algn="l"/>
              </a:tabLst>
            </a:pPr>
            <a:r>
              <a:rPr lang="en-US" sz="2400" dirty="0">
                <a:solidFill>
                  <a:schemeClr val="bg1"/>
                </a:solidFill>
                <a:latin typeface="Museo 500" panose="02000000000000000000" pitchFamily="50" charset="0"/>
                <a:ea typeface="ＭＳ Ｐゴシック" pitchFamily="34" charset="-128"/>
              </a:rPr>
              <a:t>$54,000.00</a:t>
            </a:r>
          </a:p>
        </p:txBody>
      </p:sp>
      <p:sp>
        <p:nvSpPr>
          <p:cNvPr id="14" name="Rectangle 13"/>
          <p:cNvSpPr/>
          <p:nvPr/>
        </p:nvSpPr>
        <p:spPr>
          <a:xfrm>
            <a:off x="6125087" y="5208558"/>
            <a:ext cx="2744019" cy="1276652"/>
          </a:xfrm>
          <a:prstGeom prst="rect">
            <a:avLst/>
          </a:prstGeom>
          <a:solidFill>
            <a:schemeClr val="tx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useo 500" panose="02000000000000000000" pitchFamily="50" charset="0"/>
                <a:ea typeface="ＭＳ Ｐゴシック" pitchFamily="34" charset="-128"/>
              </a:rPr>
              <a:t>$87,000.00</a:t>
            </a:r>
          </a:p>
        </p:txBody>
      </p:sp>
      <p:sp>
        <p:nvSpPr>
          <p:cNvPr id="15" name="Rectangle 14"/>
          <p:cNvSpPr/>
          <p:nvPr/>
        </p:nvSpPr>
        <p:spPr>
          <a:xfrm>
            <a:off x="8927281" y="5208558"/>
            <a:ext cx="2744019" cy="1276652"/>
          </a:xfrm>
          <a:prstGeom prst="rect">
            <a:avLst/>
          </a:prstGeom>
          <a:solidFill>
            <a:schemeClr val="tx1"/>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useo 500" panose="02000000000000000000" pitchFamily="50" charset="0"/>
                <a:ea typeface="ＭＳ Ｐゴシック" pitchFamily="34" charset="-128"/>
              </a:rPr>
              <a:t>92,000.00</a:t>
            </a:r>
            <a:endParaRPr lang="en-GB" sz="2400" dirty="0">
              <a:solidFill>
                <a:schemeClr val="bg1"/>
              </a:solidFill>
              <a:latin typeface="Museo 500" panose="02000000000000000000" pitchFamily="50" charset="0"/>
              <a:ea typeface="ＭＳ Ｐゴシック" pitchFamily="34" charset="-128"/>
            </a:endParaRPr>
          </a:p>
        </p:txBody>
      </p:sp>
      <p:sp>
        <p:nvSpPr>
          <p:cNvPr id="2" name="Rectangle 1"/>
          <p:cNvSpPr/>
          <p:nvPr/>
        </p:nvSpPr>
        <p:spPr>
          <a:xfrm>
            <a:off x="549108" y="4151245"/>
            <a:ext cx="11093784" cy="954107"/>
          </a:xfrm>
          <a:prstGeom prst="rect">
            <a:avLst/>
          </a:prstGeom>
        </p:spPr>
        <p:txBody>
          <a:bodyPr wrap="square">
            <a:spAutoFit/>
          </a:bodyPr>
          <a:lstStyle/>
          <a:p>
            <a:pPr algn="ctr"/>
            <a:r>
              <a:rPr lang="en-US" sz="2800" dirty="0">
                <a:latin typeface="Museo 100"/>
              </a:rPr>
              <a:t>Investigated fire at facility, failed to maintain working fire extinguishers:</a:t>
            </a:r>
          </a:p>
        </p:txBody>
      </p:sp>
    </p:spTree>
    <p:extLst>
      <p:ext uri="{BB962C8B-B14F-4D97-AF65-F5344CB8AC3E}">
        <p14:creationId xmlns:p14="http://schemas.microsoft.com/office/powerpoint/2010/main" val="3216754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14730" y="1233576"/>
            <a:ext cx="6977270" cy="5624423"/>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The Fine Process – A Little Quiz</a:t>
            </a:r>
          </a:p>
        </p:txBody>
      </p:sp>
      <p:sp>
        <p:nvSpPr>
          <p:cNvPr id="8" name="Rectangle 7"/>
          <p:cNvSpPr/>
          <p:nvPr/>
        </p:nvSpPr>
        <p:spPr>
          <a:xfrm>
            <a:off x="5480512" y="1497505"/>
            <a:ext cx="6445709" cy="1938992"/>
          </a:xfrm>
          <a:prstGeom prst="rect">
            <a:avLst/>
          </a:prstGeom>
        </p:spPr>
        <p:txBody>
          <a:bodyPr wrap="square">
            <a:spAutoFit/>
          </a:bodyPr>
          <a:lstStyle/>
          <a:p>
            <a:pPr algn="ctr"/>
            <a:r>
              <a:rPr lang="en-US" sz="2400" dirty="0">
                <a:solidFill>
                  <a:schemeClr val="bg1"/>
                </a:solidFill>
                <a:latin typeface="Museo 500" panose="02000000000000000000" pitchFamily="50" charset="0"/>
              </a:rPr>
              <a:t>Failure to guard electrical devices, provide standard railing and handrails, lack of an effective Hazard Communication Plan, exposing employees to electrical hazards, allowing build-up of combustible materials</a:t>
            </a:r>
          </a:p>
        </p:txBody>
      </p:sp>
      <p:sp>
        <p:nvSpPr>
          <p:cNvPr id="10" name="Oval 9"/>
          <p:cNvSpPr/>
          <p:nvPr/>
        </p:nvSpPr>
        <p:spPr>
          <a:xfrm>
            <a:off x="5522228" y="3673004"/>
            <a:ext cx="829993" cy="829993"/>
          </a:xfrm>
          <a:prstGeom prst="ellipse">
            <a:avLst/>
          </a:prstGeom>
          <a:solidFill>
            <a:srgbClr val="0093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r>
              <a:rPr lang="en-GB" sz="4000" dirty="0">
                <a:latin typeface="Museo 500" panose="02000000000000000000" pitchFamily="50" charset="0"/>
              </a:rPr>
              <a:t>a</a:t>
            </a:r>
          </a:p>
        </p:txBody>
      </p:sp>
      <p:sp>
        <p:nvSpPr>
          <p:cNvPr id="11" name="Rectangle 10"/>
          <p:cNvSpPr/>
          <p:nvPr/>
        </p:nvSpPr>
        <p:spPr>
          <a:xfrm>
            <a:off x="6317036" y="3843572"/>
            <a:ext cx="2025747" cy="523220"/>
          </a:xfrm>
          <a:prstGeom prst="rect">
            <a:avLst/>
          </a:prstGeom>
        </p:spPr>
        <p:txBody>
          <a:bodyPr wrap="none">
            <a:spAutoFit/>
          </a:bodyPr>
          <a:lstStyle/>
          <a:p>
            <a:r>
              <a:rPr lang="en-US" sz="2800" dirty="0">
                <a:solidFill>
                  <a:schemeClr val="bg1"/>
                </a:solidFill>
                <a:latin typeface="Museo 500" panose="02000000000000000000" pitchFamily="50" charset="0"/>
                <a:ea typeface="ＭＳ Ｐゴシック" pitchFamily="34" charset="-128"/>
              </a:rPr>
              <a:t>$84,000.00</a:t>
            </a:r>
          </a:p>
        </p:txBody>
      </p:sp>
      <p:sp>
        <p:nvSpPr>
          <p:cNvPr id="22" name="Oval 21"/>
          <p:cNvSpPr/>
          <p:nvPr/>
        </p:nvSpPr>
        <p:spPr>
          <a:xfrm>
            <a:off x="8698080" y="3673004"/>
            <a:ext cx="829993" cy="829993"/>
          </a:xfrm>
          <a:prstGeom prst="ellipse">
            <a:avLst/>
          </a:prstGeom>
          <a:solidFill>
            <a:srgbClr val="0093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Museo 500" panose="02000000000000000000" pitchFamily="50" charset="0"/>
              </a:rPr>
              <a:t>b</a:t>
            </a:r>
          </a:p>
        </p:txBody>
      </p:sp>
      <p:sp>
        <p:nvSpPr>
          <p:cNvPr id="23" name="Rectangle 22"/>
          <p:cNvSpPr/>
          <p:nvPr/>
        </p:nvSpPr>
        <p:spPr>
          <a:xfrm>
            <a:off x="9496989" y="3843572"/>
            <a:ext cx="2145972" cy="523220"/>
          </a:xfrm>
          <a:prstGeom prst="rect">
            <a:avLst/>
          </a:prstGeom>
        </p:spPr>
        <p:txBody>
          <a:bodyPr wrap="none">
            <a:spAutoFit/>
          </a:bodyPr>
          <a:lstStyle/>
          <a:p>
            <a:r>
              <a:rPr lang="en-US" sz="2800" dirty="0">
                <a:solidFill>
                  <a:schemeClr val="bg1"/>
                </a:solidFill>
                <a:latin typeface="Museo 500" panose="02000000000000000000" pitchFamily="50" charset="0"/>
                <a:ea typeface="ＭＳ Ｐゴシック" pitchFamily="34" charset="-128"/>
              </a:rPr>
              <a:t>$127,000.00</a:t>
            </a:r>
          </a:p>
        </p:txBody>
      </p:sp>
      <p:sp>
        <p:nvSpPr>
          <p:cNvPr id="25" name="Oval 24"/>
          <p:cNvSpPr/>
          <p:nvPr/>
        </p:nvSpPr>
        <p:spPr>
          <a:xfrm>
            <a:off x="5522228" y="4958467"/>
            <a:ext cx="829993" cy="829993"/>
          </a:xfrm>
          <a:prstGeom prst="ellipse">
            <a:avLst/>
          </a:prstGeom>
          <a:solidFill>
            <a:srgbClr val="0093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GB" sz="4000" dirty="0">
                <a:latin typeface="Museo 500" panose="02000000000000000000" pitchFamily="50" charset="0"/>
              </a:rPr>
              <a:t>c</a:t>
            </a:r>
          </a:p>
        </p:txBody>
      </p:sp>
      <p:sp>
        <p:nvSpPr>
          <p:cNvPr id="26" name="Rectangle 25"/>
          <p:cNvSpPr/>
          <p:nvPr/>
        </p:nvSpPr>
        <p:spPr>
          <a:xfrm>
            <a:off x="6317036" y="5129035"/>
            <a:ext cx="2197718" cy="523220"/>
          </a:xfrm>
          <a:prstGeom prst="rect">
            <a:avLst/>
          </a:prstGeom>
        </p:spPr>
        <p:txBody>
          <a:bodyPr wrap="none">
            <a:spAutoFit/>
          </a:bodyPr>
          <a:lstStyle/>
          <a:p>
            <a:r>
              <a:rPr lang="en-US" sz="2800" dirty="0">
                <a:solidFill>
                  <a:schemeClr val="bg1"/>
                </a:solidFill>
                <a:latin typeface="Museo 500" panose="02000000000000000000" pitchFamily="50" charset="0"/>
                <a:ea typeface="ＭＳ Ｐゴシック" pitchFamily="34" charset="-128"/>
              </a:rPr>
              <a:t>$214,000.00</a:t>
            </a:r>
          </a:p>
        </p:txBody>
      </p:sp>
      <p:sp>
        <p:nvSpPr>
          <p:cNvPr id="27" name="Oval 26"/>
          <p:cNvSpPr/>
          <p:nvPr/>
        </p:nvSpPr>
        <p:spPr>
          <a:xfrm>
            <a:off x="8698080" y="4958467"/>
            <a:ext cx="829993" cy="829993"/>
          </a:xfrm>
          <a:prstGeom prst="ellipse">
            <a:avLst/>
          </a:prstGeom>
          <a:solidFill>
            <a:srgbClr val="0093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Museo 500" panose="02000000000000000000" pitchFamily="50" charset="0"/>
              </a:rPr>
              <a:t>d</a:t>
            </a:r>
          </a:p>
        </p:txBody>
      </p:sp>
      <p:sp>
        <p:nvSpPr>
          <p:cNvPr id="28" name="Rectangle 27"/>
          <p:cNvSpPr/>
          <p:nvPr/>
        </p:nvSpPr>
        <p:spPr>
          <a:xfrm>
            <a:off x="9496989" y="5129035"/>
            <a:ext cx="2025747" cy="523220"/>
          </a:xfrm>
          <a:prstGeom prst="rect">
            <a:avLst/>
          </a:prstGeom>
        </p:spPr>
        <p:txBody>
          <a:bodyPr wrap="none">
            <a:spAutoFit/>
          </a:bodyPr>
          <a:lstStyle/>
          <a:p>
            <a:r>
              <a:rPr lang="en-US" sz="2800" dirty="0">
                <a:solidFill>
                  <a:schemeClr val="bg1"/>
                </a:solidFill>
                <a:latin typeface="Museo 500" panose="02000000000000000000" pitchFamily="50" charset="0"/>
                <a:ea typeface="ＭＳ Ｐゴシック" pitchFamily="34" charset="-128"/>
              </a:rPr>
              <a:t>265,000.00</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33576"/>
            <a:ext cx="5214730" cy="562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213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53200" y="1630392"/>
            <a:ext cx="5168900" cy="4351308"/>
          </a:xfrm>
          <a:prstGeom prst="rect">
            <a:avLst/>
          </a:prstGeom>
          <a:solidFill>
            <a:schemeClr val="bg1">
              <a:lumMod val="95000"/>
            </a:schemeClr>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33333"/>
                </a:solidFill>
                <a:latin typeface="Museo 500" panose="02000000000000000000" pitchFamily="50" charset="0"/>
              </a:rPr>
              <a:t>Failing to report employee illness, exposing workers to infectious bacteria, failure to complete OSHA Form 301, failure to record injury or illness within seven (7) calendar days of occurrence, failure to provide requested records within four business hours</a:t>
            </a:r>
            <a:endParaRPr lang="en-US" sz="1600" dirty="0">
              <a:solidFill>
                <a:srgbClr val="333333"/>
              </a:solidFill>
              <a:latin typeface="Museo 500" panose="02000000000000000000" pitchFamily="50" charset="0"/>
              <a:ea typeface="ＭＳ Ｐゴシック" pitchFamily="34" charset="-128"/>
            </a:endParaRPr>
          </a:p>
          <a:p>
            <a:pPr algn="ctr">
              <a:lnSpc>
                <a:spcPct val="150000"/>
              </a:lnSpc>
              <a:tabLst>
                <a:tab pos="1716088" algn="l"/>
              </a:tabLst>
            </a:pPr>
            <a:r>
              <a:rPr lang="en-US" sz="2400" dirty="0">
                <a:solidFill>
                  <a:srgbClr val="009345"/>
                </a:solidFill>
                <a:latin typeface="Museo 500" panose="02000000000000000000" pitchFamily="50" charset="0"/>
                <a:ea typeface="ＭＳ Ｐゴシック" pitchFamily="34" charset="-128"/>
              </a:rPr>
              <a:t>$175,000.00</a:t>
            </a:r>
          </a:p>
          <a:p>
            <a:pPr algn="ctr">
              <a:lnSpc>
                <a:spcPct val="150000"/>
              </a:lnSpc>
              <a:tabLst>
                <a:tab pos="1716088" algn="l"/>
              </a:tabLst>
            </a:pPr>
            <a:r>
              <a:rPr lang="en-US" sz="2400" dirty="0">
                <a:solidFill>
                  <a:srgbClr val="009345"/>
                </a:solidFill>
                <a:latin typeface="Museo 500" panose="02000000000000000000" pitchFamily="50" charset="0"/>
                <a:ea typeface="ＭＳ Ｐゴシック" pitchFamily="34" charset="-128"/>
              </a:rPr>
              <a:t>$560,000.00</a:t>
            </a:r>
          </a:p>
          <a:p>
            <a:pPr algn="ctr">
              <a:lnSpc>
                <a:spcPct val="150000"/>
              </a:lnSpc>
              <a:tabLst>
                <a:tab pos="1716088" algn="l"/>
              </a:tabLst>
            </a:pPr>
            <a:r>
              <a:rPr lang="en-US" sz="2400" dirty="0">
                <a:solidFill>
                  <a:srgbClr val="009345"/>
                </a:solidFill>
                <a:latin typeface="Museo 500" panose="02000000000000000000" pitchFamily="50" charset="0"/>
                <a:ea typeface="ＭＳ Ｐゴシック" pitchFamily="34" charset="-128"/>
              </a:rPr>
              <a:t>$725,000.00</a:t>
            </a:r>
          </a:p>
          <a:p>
            <a:pPr algn="ctr">
              <a:lnSpc>
                <a:spcPct val="150000"/>
              </a:lnSpc>
              <a:tabLst>
                <a:tab pos="625475" algn="l"/>
                <a:tab pos="1941513" algn="l"/>
              </a:tabLst>
            </a:pPr>
            <a:r>
              <a:rPr lang="en-US" sz="2400" dirty="0">
                <a:solidFill>
                  <a:srgbClr val="009345"/>
                </a:solidFill>
                <a:latin typeface="Museo 500" panose="02000000000000000000" pitchFamily="50" charset="0"/>
                <a:ea typeface="ＭＳ Ｐゴシック" pitchFamily="34" charset="-128"/>
              </a:rPr>
              <a:t>$1,900,000.00</a:t>
            </a:r>
            <a:endParaRPr lang="en-GB" sz="2800" dirty="0">
              <a:solidFill>
                <a:srgbClr val="009345"/>
              </a:solidFill>
              <a:latin typeface="Museo 500" panose="02000000000000000000" pitchFamily="50" charset="0"/>
              <a:ea typeface="ＭＳ Ｐゴシック" pitchFamily="34" charset="-128"/>
            </a:endParaRPr>
          </a:p>
        </p:txBody>
      </p:sp>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The Fine Process – A Little Quiz</a:t>
            </a:r>
          </a:p>
        </p:txBody>
      </p:sp>
      <p:pic>
        <p:nvPicPr>
          <p:cNvPr id="3" name="Picture 2"/>
          <p:cNvPicPr>
            <a:picLocks noChangeAspect="1"/>
          </p:cNvPicPr>
          <p:nvPr/>
        </p:nvPicPr>
        <p:blipFill rotWithShape="1">
          <a:blip r:embed="rId3"/>
          <a:srcRect l="1068" t="6778" r="1154" b="4771"/>
          <a:stretch/>
        </p:blipFill>
        <p:spPr>
          <a:xfrm>
            <a:off x="266699" y="1630392"/>
            <a:ext cx="6126431" cy="4351308"/>
          </a:xfrm>
          <a:prstGeom prst="rect">
            <a:avLst/>
          </a:prstGeom>
        </p:spPr>
      </p:pic>
    </p:spTree>
    <p:extLst>
      <p:ext uri="{BB962C8B-B14F-4D97-AF65-F5344CB8AC3E}">
        <p14:creationId xmlns:p14="http://schemas.microsoft.com/office/powerpoint/2010/main" val="142649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7219" r="2337"/>
          <a:stretch/>
        </p:blipFill>
        <p:spPr>
          <a:xfrm>
            <a:off x="1" y="1233577"/>
            <a:ext cx="6181344" cy="5624423"/>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Top 5 OSHA Violations</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2" name="Rectangle 1"/>
          <p:cNvSpPr/>
          <p:nvPr/>
        </p:nvSpPr>
        <p:spPr>
          <a:xfrm>
            <a:off x="6256421" y="1259960"/>
            <a:ext cx="5863390" cy="3785652"/>
          </a:xfrm>
          <a:prstGeom prst="rect">
            <a:avLst/>
          </a:prstGeom>
        </p:spPr>
        <p:txBody>
          <a:bodyPr wrap="square">
            <a:spAutoFit/>
          </a:bodyPr>
          <a:lstStyle/>
          <a:p>
            <a:pPr marL="342900" indent="-342900">
              <a:buFont typeface="Arial" panose="020B0604020202020204" pitchFamily="34" charset="0"/>
              <a:buChar char="•"/>
            </a:pPr>
            <a:r>
              <a:rPr lang="en-US" sz="2400" dirty="0"/>
              <a:t>The </a:t>
            </a:r>
            <a:r>
              <a:rPr lang="en-US" sz="2400" dirty="0" smtClean="0"/>
              <a:t>employer did not </a:t>
            </a:r>
            <a:r>
              <a:rPr lang="en-US" sz="2400" dirty="0"/>
              <a:t>have a written Hazard Communication Plan that describes how it achieves compliance with: </a:t>
            </a:r>
            <a:endParaRPr lang="en-US" sz="2400" dirty="0" smtClean="0"/>
          </a:p>
          <a:p>
            <a:pPr marL="342900" indent="-342900">
              <a:buFont typeface="Arial" panose="020B0604020202020204" pitchFamily="34" charset="0"/>
              <a:buChar char="•"/>
            </a:pPr>
            <a:endParaRPr lang="en-US" sz="2400" dirty="0" smtClean="0"/>
          </a:p>
          <a:p>
            <a:r>
              <a:rPr lang="en-US" sz="2400" dirty="0"/>
              <a:t> </a:t>
            </a:r>
            <a:r>
              <a:rPr lang="en-US" sz="2400" dirty="0" smtClean="0"/>
              <a:t>     	1</a:t>
            </a:r>
            <a:r>
              <a:rPr lang="en-US" sz="2400" dirty="0"/>
              <a:t>) </a:t>
            </a:r>
            <a:r>
              <a:rPr lang="en-US" sz="2400" dirty="0" smtClean="0"/>
              <a:t>Labels </a:t>
            </a:r>
            <a:r>
              <a:rPr lang="en-US" sz="2400" dirty="0"/>
              <a:t>on hazardous containers; </a:t>
            </a:r>
            <a:endParaRPr lang="en-US" sz="2400" dirty="0" smtClean="0"/>
          </a:p>
          <a:p>
            <a:pPr lvl="1"/>
            <a:r>
              <a:rPr lang="en-US" sz="2400" dirty="0" smtClean="0"/>
              <a:t>	2</a:t>
            </a:r>
            <a:r>
              <a:rPr lang="en-US" sz="2400" dirty="0"/>
              <a:t>) </a:t>
            </a:r>
            <a:r>
              <a:rPr lang="en-US" sz="2400" dirty="0" smtClean="0"/>
              <a:t>SDS’s </a:t>
            </a:r>
            <a:r>
              <a:rPr lang="en-US" sz="2400" dirty="0"/>
              <a:t>for all chemicals and </a:t>
            </a:r>
            <a:r>
              <a:rPr lang="en-US" sz="2400" dirty="0" smtClean="0"/>
              <a:t>			     pesticides</a:t>
            </a:r>
            <a:r>
              <a:rPr lang="en-US" sz="2400" dirty="0"/>
              <a:t>; and </a:t>
            </a:r>
            <a:endParaRPr lang="en-US" sz="2400" dirty="0" smtClean="0"/>
          </a:p>
          <a:p>
            <a:r>
              <a:rPr lang="en-US" sz="2400" dirty="0" smtClean="0"/>
              <a:t>	3</a:t>
            </a:r>
            <a:r>
              <a:rPr lang="en-US" sz="2400" dirty="0"/>
              <a:t>) </a:t>
            </a:r>
            <a:r>
              <a:rPr lang="en-US" sz="2400" dirty="0" smtClean="0"/>
              <a:t>Hazardous </a:t>
            </a:r>
            <a:r>
              <a:rPr lang="en-US" sz="2400" dirty="0"/>
              <a:t>chemical training for </a:t>
            </a:r>
            <a:r>
              <a:rPr lang="en-US" sz="2400" dirty="0" smtClean="0"/>
              <a:t>		     employees.</a:t>
            </a:r>
          </a:p>
          <a:p>
            <a:endParaRPr lang="en-US" sz="2400" dirty="0"/>
          </a:p>
        </p:txBody>
      </p:sp>
      <p:sp>
        <p:nvSpPr>
          <p:cNvPr id="9" name="Freeform: Shape 8"/>
          <p:cNvSpPr/>
          <p:nvPr/>
        </p:nvSpPr>
        <p:spPr>
          <a:xfrm>
            <a:off x="6515100" y="3393306"/>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p:cNvSpPr/>
          <p:nvPr/>
        </p:nvSpPr>
        <p:spPr>
          <a:xfrm>
            <a:off x="6515100" y="3936510"/>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p:cNvSpPr/>
          <p:nvPr/>
        </p:nvSpPr>
        <p:spPr>
          <a:xfrm>
            <a:off x="6515100" y="5015298"/>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p:cNvSpPr/>
          <p:nvPr/>
        </p:nvSpPr>
        <p:spPr>
          <a:xfrm>
            <a:off x="6515100" y="5554691"/>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33577"/>
            <a:ext cx="6200118" cy="56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1133966"/>
            <a:ext cx="6121399" cy="5724033"/>
          </a:xfrm>
          <a:prstGeom prst="rect">
            <a:avLst/>
          </a:prstGeom>
        </p:spPr>
      </p:pic>
    </p:spTree>
    <p:extLst>
      <p:ext uri="{BB962C8B-B14F-4D97-AF65-F5344CB8AC3E}">
        <p14:creationId xmlns:p14="http://schemas.microsoft.com/office/powerpoint/2010/main" val="2152091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Top 5 OSHA </a:t>
            </a:r>
            <a:r>
              <a:rPr lang="en-US" sz="3200" dirty="0" smtClean="0">
                <a:solidFill>
                  <a:schemeClr val="bg1"/>
                </a:solidFill>
                <a:latin typeface="Museo 500" panose="02000000000000000000" pitchFamily="50" charset="0"/>
                <a:cs typeface="Adobe Arabic" panose="02040503050201020203" pitchFamily="18" charset="-78"/>
              </a:rPr>
              <a:t>Violations</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2" name="Rectangle 1"/>
          <p:cNvSpPr/>
          <p:nvPr/>
        </p:nvSpPr>
        <p:spPr>
          <a:xfrm>
            <a:off x="5897680" y="1339516"/>
            <a:ext cx="6141920" cy="4893647"/>
          </a:xfrm>
          <a:prstGeom prst="rect">
            <a:avLst/>
          </a:prstGeom>
        </p:spPr>
        <p:txBody>
          <a:bodyPr wrap="square">
            <a:spAutoFit/>
          </a:bodyPr>
          <a:lstStyle/>
          <a:p>
            <a:pPr marL="342900" indent="-342900">
              <a:buFont typeface="Arial" panose="020B0604020202020204" pitchFamily="34" charset="0"/>
              <a:buChar char="•"/>
            </a:pPr>
            <a:r>
              <a:rPr lang="en-US" sz="2400" dirty="0"/>
              <a:t>The facility does not have required OSHA documentation related to workplace injury, OSHA Form 300, or Form 301 if injuries have occurred, on file.</a:t>
            </a:r>
          </a:p>
          <a:p>
            <a:endParaRPr lang="en-US" sz="2400" dirty="0" smtClean="0"/>
          </a:p>
          <a:p>
            <a:pPr marL="342900" indent="-342900">
              <a:buFont typeface="Arial" panose="020B0604020202020204" pitchFamily="34" charset="0"/>
              <a:buChar char="•"/>
            </a:pPr>
            <a:r>
              <a:rPr lang="en-US" sz="2400" dirty="0" smtClean="0"/>
              <a:t>The facility </a:t>
            </a:r>
            <a:r>
              <a:rPr lang="en-US" sz="2400" dirty="0"/>
              <a:t>does not have a formal fire prevention plan that addresses major hazards in the facility, accumulation of waste material, maintenance of heat-producing equipment and names and titles of employees responsible for various parts of the plan.</a:t>
            </a:r>
          </a:p>
          <a:p>
            <a:endParaRPr lang="en-US" sz="2400" dirty="0" smtClean="0"/>
          </a:p>
        </p:txBody>
      </p:sp>
      <p:sp>
        <p:nvSpPr>
          <p:cNvPr id="9" name="Freeform: Shape 8"/>
          <p:cNvSpPr/>
          <p:nvPr/>
        </p:nvSpPr>
        <p:spPr>
          <a:xfrm>
            <a:off x="6515100" y="3397116"/>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p:cNvSpPr/>
          <p:nvPr/>
        </p:nvSpPr>
        <p:spPr>
          <a:xfrm>
            <a:off x="6515100" y="3936510"/>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p:cNvSpPr/>
          <p:nvPr/>
        </p:nvSpPr>
        <p:spPr>
          <a:xfrm>
            <a:off x="6515100" y="5015298"/>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p:cNvSpPr/>
          <p:nvPr/>
        </p:nvSpPr>
        <p:spPr>
          <a:xfrm>
            <a:off x="6515100" y="5554691"/>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233576"/>
            <a:ext cx="5622757" cy="562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878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Top 5 OSHA </a:t>
            </a:r>
            <a:r>
              <a:rPr lang="en-US" sz="3200" dirty="0" smtClean="0">
                <a:solidFill>
                  <a:schemeClr val="bg1"/>
                </a:solidFill>
                <a:latin typeface="Museo 500" panose="02000000000000000000" pitchFamily="50" charset="0"/>
                <a:cs typeface="Adobe Arabic" panose="02040503050201020203" pitchFamily="18" charset="-78"/>
              </a:rPr>
              <a:t>Violations</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2" name="Rectangle 1"/>
          <p:cNvSpPr/>
          <p:nvPr/>
        </p:nvSpPr>
        <p:spPr>
          <a:xfrm>
            <a:off x="5897680" y="1339516"/>
            <a:ext cx="6141920" cy="3785652"/>
          </a:xfrm>
          <a:prstGeom prst="rect">
            <a:avLst/>
          </a:prstGeom>
        </p:spPr>
        <p:txBody>
          <a:bodyPr wrap="square">
            <a:spAutoFit/>
          </a:bodyPr>
          <a:lstStyle/>
          <a:p>
            <a:pPr marL="342900" indent="-342900">
              <a:buFont typeface="Arial" panose="020B0604020202020204" pitchFamily="34" charset="0"/>
              <a:buChar char="•"/>
            </a:pPr>
            <a:r>
              <a:rPr lang="en-US" sz="2400" dirty="0" smtClean="0"/>
              <a:t>Required </a:t>
            </a:r>
            <a:r>
              <a:rPr lang="en-US" sz="2400" dirty="0"/>
              <a:t>Personal Protective Equipment (PPE) has not been evaluated and documented, along with associated training plans and verification for </a:t>
            </a:r>
            <a:r>
              <a:rPr lang="en-US" sz="2400" dirty="0" smtClean="0"/>
              <a:t>employees</a:t>
            </a:r>
            <a:r>
              <a:rPr lang="en-GB" sz="2400" dirty="0" smtClean="0">
                <a:solidFill>
                  <a:srgbClr val="009345"/>
                </a:solidFill>
                <a:latin typeface="Museo 500" panose="02000000000000000000" pitchFamily="50" charset="0"/>
              </a:rPr>
              <a:t>.</a:t>
            </a:r>
          </a:p>
          <a:p>
            <a:pPr marL="342900" indent="-342900">
              <a:buFont typeface="Arial" panose="020B0604020202020204" pitchFamily="34" charset="0"/>
              <a:buChar char="•"/>
            </a:pPr>
            <a:endParaRPr lang="en-GB" sz="2400" dirty="0">
              <a:solidFill>
                <a:srgbClr val="009345"/>
              </a:solidFill>
              <a:latin typeface="Museo 500" panose="02000000000000000000" pitchFamily="50" charset="0"/>
            </a:endParaRPr>
          </a:p>
          <a:p>
            <a:pPr marL="342900" indent="-342900">
              <a:buFont typeface="Arial" panose="020B0604020202020204" pitchFamily="34" charset="0"/>
              <a:buChar char="•"/>
            </a:pPr>
            <a:r>
              <a:rPr lang="en-US" sz="2400" dirty="0"/>
              <a:t>All relevant employees have not been trained on hazardous materials in use at the facility prior to their initial work assignment and when new hazards are introduced.</a:t>
            </a:r>
          </a:p>
          <a:p>
            <a:pPr marL="342900" indent="-342900">
              <a:buFont typeface="Arial" panose="020B0604020202020204" pitchFamily="34" charset="0"/>
              <a:buChar char="•"/>
            </a:pPr>
            <a:endParaRPr lang="en-GB" sz="2400" dirty="0">
              <a:solidFill>
                <a:srgbClr val="009345"/>
              </a:solidFill>
              <a:latin typeface="Museo 500" panose="02000000000000000000" pitchFamily="50" charset="0"/>
            </a:endParaRPr>
          </a:p>
        </p:txBody>
      </p:sp>
      <p:sp>
        <p:nvSpPr>
          <p:cNvPr id="9" name="Freeform: Shape 8"/>
          <p:cNvSpPr/>
          <p:nvPr/>
        </p:nvSpPr>
        <p:spPr>
          <a:xfrm>
            <a:off x="6515100" y="3397116"/>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p:cNvSpPr/>
          <p:nvPr/>
        </p:nvSpPr>
        <p:spPr>
          <a:xfrm>
            <a:off x="6515100" y="3936510"/>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p:cNvSpPr/>
          <p:nvPr/>
        </p:nvSpPr>
        <p:spPr>
          <a:xfrm>
            <a:off x="6515100" y="5015298"/>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p:cNvSpPr/>
          <p:nvPr/>
        </p:nvSpPr>
        <p:spPr>
          <a:xfrm>
            <a:off x="6515100" y="5554691"/>
            <a:ext cx="4619625" cy="0"/>
          </a:xfrm>
          <a:custGeom>
            <a:avLst/>
            <a:gdLst>
              <a:gd name="connsiteX0" fmla="*/ 0 w 4619625"/>
              <a:gd name="connsiteY0" fmla="*/ 0 h 0"/>
              <a:gd name="connsiteX1" fmla="*/ 4619625 w 4619625"/>
              <a:gd name="connsiteY1" fmla="*/ 0 h 0"/>
            </a:gdLst>
            <a:ahLst/>
            <a:cxnLst>
              <a:cxn ang="0">
                <a:pos x="connsiteX0" y="connsiteY0"/>
              </a:cxn>
              <a:cxn ang="0">
                <a:pos x="connsiteX1" y="connsiteY1"/>
              </a:cxn>
            </a:cxnLst>
            <a:rect l="l" t="t" r="r" b="b"/>
            <a:pathLst>
              <a:path w="4619625">
                <a:moveTo>
                  <a:pt x="0" y="0"/>
                </a:moveTo>
                <a:lnTo>
                  <a:pt x="4619625" y="0"/>
                </a:lnTo>
              </a:path>
            </a:pathLst>
          </a:custGeom>
          <a:noFill/>
          <a:ln w="19050" cap="rnd">
            <a:solidFill>
              <a:schemeClr val="bg1">
                <a:lumMod val="9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577"/>
            <a:ext cx="5783179" cy="56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130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Some of the Major Hazards</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3" name="Rectangle 2"/>
          <p:cNvSpPr/>
          <p:nvPr/>
        </p:nvSpPr>
        <p:spPr>
          <a:xfrm>
            <a:off x="240632" y="1381739"/>
            <a:ext cx="6063915" cy="5370701"/>
          </a:xfrm>
          <a:prstGeom prst="rect">
            <a:avLst/>
          </a:prstGeom>
        </p:spPr>
        <p:txBody>
          <a:bodyPr wrap="square">
            <a:spAutoFit/>
          </a:bodyPr>
          <a:lstStyle/>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Compressed and hazardous gases</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Electrical</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Use of hazardous chemicals</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Fire-Blocking Corridors/Exits</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Injuries from not using proper Personal Protective Equipment (PPE)</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Ergonomic injuries</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Fall Protection including improper use of ladders</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Indoor/Outdoor heat stress</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Lack of written safety Plans (IIPP, CHCP, EAP, &amp; Respirator Protection)</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Drugs in the workplace</a:t>
            </a:r>
          </a:p>
          <a:p>
            <a:pPr marL="914400" indent="-457200">
              <a:spcBef>
                <a:spcPts val="200"/>
              </a:spcBef>
              <a:spcAft>
                <a:spcPts val="200"/>
              </a:spcAft>
              <a:buFont typeface="Arial" panose="020B0604020202020204" pitchFamily="34" charset="0"/>
              <a:buChar char="•"/>
            </a:pPr>
            <a:r>
              <a:rPr lang="en-GB" sz="2000" dirty="0" smtClean="0">
                <a:solidFill>
                  <a:srgbClr val="009345"/>
                </a:solidFill>
                <a:latin typeface="Museo 500" panose="02000000000000000000" pitchFamily="50" charset="0"/>
              </a:rPr>
              <a:t>Lack of documented training</a:t>
            </a:r>
          </a:p>
          <a:p>
            <a:pPr marL="914400" indent="-457200">
              <a:buFont typeface="Arial" panose="020B0604020202020204" pitchFamily="34" charset="0"/>
              <a:buChar char="•"/>
            </a:pPr>
            <a:endParaRPr lang="en-GB" sz="2800" dirty="0">
              <a:solidFill>
                <a:srgbClr val="009345"/>
              </a:solidFill>
              <a:latin typeface="Museo 500" panose="02000000000000000000" pitchFamily="50"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872" y="1225296"/>
            <a:ext cx="4622570" cy="563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027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Participant Questions</a:t>
            </a:r>
          </a:p>
        </p:txBody>
      </p:sp>
      <p:sp>
        <p:nvSpPr>
          <p:cNvPr id="10" name="Rectangle 9"/>
          <p:cNvSpPr/>
          <p:nvPr/>
        </p:nvSpPr>
        <p:spPr>
          <a:xfrm>
            <a:off x="667534" y="2977458"/>
            <a:ext cx="10827780" cy="1519208"/>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endParaRPr lang="en-US" sz="1600" dirty="0">
              <a:solidFill>
                <a:schemeClr val="tx1"/>
              </a:solidFill>
              <a:latin typeface="Museo 500" panose="02000000000000000000" pitchFamily="50" charset="0"/>
            </a:endParaRPr>
          </a:p>
        </p:txBody>
      </p:sp>
      <p:sp>
        <p:nvSpPr>
          <p:cNvPr id="11" name="Rectangle 10"/>
          <p:cNvSpPr/>
          <p:nvPr/>
        </p:nvSpPr>
        <p:spPr>
          <a:xfrm>
            <a:off x="667534" y="4721339"/>
            <a:ext cx="10827780" cy="1519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endParaRPr lang="en-US" sz="1600" dirty="0">
              <a:solidFill>
                <a:schemeClr val="tx1"/>
              </a:solidFill>
              <a:latin typeface="Museo 500" panose="02000000000000000000" pitchFamily="50" charset="0"/>
            </a:endParaRPr>
          </a:p>
        </p:txBody>
      </p:sp>
      <p:sp>
        <p:nvSpPr>
          <p:cNvPr id="12" name="Rectangle 11"/>
          <p:cNvSpPr/>
          <p:nvPr/>
        </p:nvSpPr>
        <p:spPr>
          <a:xfrm>
            <a:off x="977023" y="5157778"/>
            <a:ext cx="10208802" cy="800219"/>
          </a:xfrm>
          <a:prstGeom prst="rect">
            <a:avLst/>
          </a:prstGeom>
        </p:spPr>
        <p:txBody>
          <a:bodyPr wrap="square">
            <a:spAutoFit/>
          </a:bodyPr>
          <a:lstStyle/>
          <a:p>
            <a:pPr algn="ctr">
              <a:defRPr/>
            </a:pPr>
            <a:r>
              <a:rPr lang="en-GB" dirty="0">
                <a:solidFill>
                  <a:schemeClr val="tx1">
                    <a:lumMod val="85000"/>
                    <a:lumOff val="15000"/>
                  </a:schemeClr>
                </a:solidFill>
                <a:latin typeface="Museo 500" panose="02000000000000000000" pitchFamily="50" charset="0"/>
              </a:rPr>
              <a:t>If you are </a:t>
            </a:r>
            <a:r>
              <a:rPr lang="en-GB" dirty="0" smtClean="0">
                <a:solidFill>
                  <a:schemeClr val="tx1">
                    <a:lumMod val="85000"/>
                    <a:lumOff val="15000"/>
                  </a:schemeClr>
                </a:solidFill>
                <a:latin typeface="Museo 500" panose="02000000000000000000" pitchFamily="50" charset="0"/>
              </a:rPr>
              <a:t>a current Human Resources Client</a:t>
            </a:r>
            <a:r>
              <a:rPr lang="en-GB" dirty="0">
                <a:solidFill>
                  <a:schemeClr val="tx1">
                    <a:lumMod val="85000"/>
                    <a:lumOff val="15000"/>
                  </a:schemeClr>
                </a:solidFill>
                <a:latin typeface="Museo 500" panose="02000000000000000000" pitchFamily="50" charset="0"/>
              </a:rPr>
              <a:t>, you may also contact your </a:t>
            </a:r>
            <a:r>
              <a:rPr lang="en-GB" dirty="0" smtClean="0">
                <a:solidFill>
                  <a:schemeClr val="tx1">
                    <a:lumMod val="85000"/>
                    <a:lumOff val="15000"/>
                  </a:schemeClr>
                </a:solidFill>
                <a:latin typeface="Museo 500" panose="02000000000000000000" pitchFamily="50" charset="0"/>
              </a:rPr>
              <a:t>HR </a:t>
            </a:r>
            <a:r>
              <a:rPr lang="en-GB" dirty="0">
                <a:solidFill>
                  <a:schemeClr val="tx1">
                    <a:lumMod val="85000"/>
                    <a:lumOff val="15000"/>
                  </a:schemeClr>
                </a:solidFill>
                <a:latin typeface="Museo 500" panose="02000000000000000000" pitchFamily="50" charset="0"/>
              </a:rPr>
              <a:t>Representative at </a:t>
            </a:r>
            <a:r>
              <a:rPr lang="en-US" dirty="0">
                <a:solidFill>
                  <a:srgbClr val="C00000"/>
                </a:solidFill>
                <a:latin typeface="Museo 500" panose="02000000000000000000" pitchFamily="50" charset="0"/>
              </a:rPr>
              <a:t/>
            </a:r>
            <a:br>
              <a:rPr lang="en-US" dirty="0">
                <a:solidFill>
                  <a:srgbClr val="C00000"/>
                </a:solidFill>
                <a:latin typeface="Museo 500" panose="02000000000000000000" pitchFamily="50" charset="0"/>
              </a:rPr>
            </a:br>
            <a:r>
              <a:rPr lang="en-US" sz="2800" dirty="0">
                <a:solidFill>
                  <a:srgbClr val="00901F"/>
                </a:solidFill>
                <a:latin typeface="Museo 500" panose="02000000000000000000" pitchFamily="50" charset="0"/>
              </a:rPr>
              <a:t>925-556-4404</a:t>
            </a:r>
            <a:endParaRPr lang="en-US" dirty="0">
              <a:solidFill>
                <a:srgbClr val="00901F"/>
              </a:solidFill>
              <a:latin typeface="Museo 500" panose="02000000000000000000" pitchFamily="50" charset="0"/>
            </a:endParaRPr>
          </a:p>
        </p:txBody>
      </p:sp>
      <p:sp>
        <p:nvSpPr>
          <p:cNvPr id="2" name="Rectangle 1"/>
          <p:cNvSpPr/>
          <p:nvPr/>
        </p:nvSpPr>
        <p:spPr>
          <a:xfrm>
            <a:off x="1823718" y="2136421"/>
            <a:ext cx="8341880" cy="369332"/>
          </a:xfrm>
          <a:prstGeom prst="rect">
            <a:avLst/>
          </a:prstGeom>
        </p:spPr>
        <p:txBody>
          <a:bodyPr wrap="square">
            <a:spAutoFit/>
          </a:bodyPr>
          <a:lstStyle/>
          <a:p>
            <a:pPr algn="ctr"/>
            <a:r>
              <a:rPr lang="en-GB" dirty="0">
                <a:solidFill>
                  <a:srgbClr val="00901F"/>
                </a:solidFill>
                <a:latin typeface="Museo 500" panose="02000000000000000000" pitchFamily="50" charset="0"/>
              </a:rPr>
              <a:t>Due to the number of attendees, all attendees </a:t>
            </a:r>
            <a:r>
              <a:rPr lang="en-GB" dirty="0" smtClean="0">
                <a:solidFill>
                  <a:srgbClr val="00901F"/>
                </a:solidFill>
                <a:latin typeface="Museo 500" panose="02000000000000000000" pitchFamily="50" charset="0"/>
              </a:rPr>
              <a:t>will be muted</a:t>
            </a:r>
            <a:endParaRPr lang="en-GB" dirty="0">
              <a:solidFill>
                <a:srgbClr val="00901F"/>
              </a:solidFill>
              <a:latin typeface="Museo 500" panose="02000000000000000000" pitchFamily="50" charset="0"/>
            </a:endParaRPr>
          </a:p>
        </p:txBody>
      </p:sp>
      <p:sp>
        <p:nvSpPr>
          <p:cNvPr id="3" name="Rectangle 2"/>
          <p:cNvSpPr/>
          <p:nvPr/>
        </p:nvSpPr>
        <p:spPr>
          <a:xfrm>
            <a:off x="772089" y="2998398"/>
            <a:ext cx="10618670" cy="1477328"/>
          </a:xfrm>
          <a:prstGeom prst="rect">
            <a:avLst/>
          </a:prstGeom>
        </p:spPr>
        <p:txBody>
          <a:bodyPr wrap="square">
            <a:spAutoFit/>
          </a:bodyPr>
          <a:lstStyle/>
          <a:p>
            <a:pPr algn="ctr"/>
            <a:r>
              <a:rPr lang="en-GB" dirty="0">
                <a:solidFill>
                  <a:schemeClr val="bg1"/>
                </a:solidFill>
                <a:latin typeface="Museo 500" panose="02000000000000000000" pitchFamily="50" charset="0"/>
              </a:rPr>
              <a:t>If you should have any questions, please direct them </a:t>
            </a:r>
            <a:r>
              <a:rPr lang="en-GB" dirty="0" smtClean="0">
                <a:solidFill>
                  <a:schemeClr val="bg1"/>
                </a:solidFill>
                <a:latin typeface="Museo 500" panose="02000000000000000000" pitchFamily="50" charset="0"/>
              </a:rPr>
              <a:t>to:</a:t>
            </a:r>
          </a:p>
          <a:p>
            <a:pPr algn="ctr"/>
            <a:r>
              <a:rPr lang="en-GB" dirty="0" smtClean="0">
                <a:solidFill>
                  <a:schemeClr val="bg1"/>
                </a:solidFill>
                <a:latin typeface="Museo 500" panose="02000000000000000000" pitchFamily="50" charset="0"/>
                <a:hlinkClick r:id="rId3"/>
              </a:rPr>
              <a:t>info@strattonagency.com</a:t>
            </a:r>
            <a:r>
              <a:rPr lang="en-GB" dirty="0">
                <a:solidFill>
                  <a:schemeClr val="bg1"/>
                </a:solidFill>
                <a:latin typeface="Museo 500" panose="02000000000000000000" pitchFamily="50" charset="0"/>
              </a:rPr>
              <a:t>.</a:t>
            </a:r>
          </a:p>
          <a:p>
            <a:pPr algn="ctr"/>
            <a:r>
              <a:rPr lang="en-GB" dirty="0">
                <a:solidFill>
                  <a:schemeClr val="bg1"/>
                </a:solidFill>
                <a:latin typeface="Museo 500" panose="02000000000000000000" pitchFamily="50" charset="0"/>
              </a:rPr>
              <a:t>Please make sure you mention this webinar date and which company you represent. Also include your phone number as we may want to contact you for a more complete answer or question clarification</a:t>
            </a:r>
            <a:r>
              <a:rPr lang="en-GB" dirty="0" smtClean="0">
                <a:solidFill>
                  <a:schemeClr val="bg1"/>
                </a:solidFill>
                <a:latin typeface="Museo 500" panose="02000000000000000000" pitchFamily="50" charset="0"/>
              </a:rPr>
              <a:t>.</a:t>
            </a:r>
          </a:p>
          <a:p>
            <a:pPr algn="ctr"/>
            <a:r>
              <a:rPr lang="en-GB" dirty="0" smtClean="0">
                <a:solidFill>
                  <a:schemeClr val="bg1"/>
                </a:solidFill>
                <a:latin typeface="Museo 500" panose="02000000000000000000" pitchFamily="50" charset="0"/>
              </a:rPr>
              <a:t>You may also use the question box at any time during the presentation!</a:t>
            </a:r>
            <a:endParaRPr lang="en-GB" dirty="0">
              <a:solidFill>
                <a:schemeClr val="bg1"/>
              </a:solidFill>
              <a:latin typeface="Museo 500" panose="02000000000000000000" pitchFamily="50" charset="0"/>
            </a:endParaRPr>
          </a:p>
        </p:txBody>
      </p:sp>
    </p:spTree>
    <p:extLst>
      <p:ext uri="{BB962C8B-B14F-4D97-AF65-F5344CB8AC3E}">
        <p14:creationId xmlns:p14="http://schemas.microsoft.com/office/powerpoint/2010/main" val="2505614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OSHA Safety Data Sheets/GHS Training</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3" name="Rectangle 2"/>
          <p:cNvSpPr/>
          <p:nvPr/>
        </p:nvSpPr>
        <p:spPr>
          <a:xfrm>
            <a:off x="1" y="1275801"/>
            <a:ext cx="7555832" cy="3621504"/>
          </a:xfrm>
          <a:prstGeom prst="rect">
            <a:avLst/>
          </a:prstGeom>
        </p:spPr>
        <p:txBody>
          <a:bodyPr wrap="square">
            <a:spAutoFit/>
          </a:bodyPr>
          <a:lstStyle/>
          <a:p>
            <a:pPr marL="569913" indent="-336550">
              <a:spcBef>
                <a:spcPts val="200"/>
              </a:spcBef>
              <a:spcAft>
                <a:spcPts val="200"/>
              </a:spcAft>
              <a:buFont typeface="Arial" panose="020B0604020202020204" pitchFamily="34" charset="0"/>
              <a:buChar char="•"/>
            </a:pPr>
            <a:endParaRPr lang="en-US" sz="2400" b="1" dirty="0" smtClean="0">
              <a:solidFill>
                <a:srgbClr val="FF0000"/>
              </a:solidFill>
            </a:endParaRPr>
          </a:p>
          <a:p>
            <a:pPr marL="569913" indent="-336550">
              <a:spcBef>
                <a:spcPts val="200"/>
              </a:spcBef>
              <a:spcAft>
                <a:spcPts val="200"/>
              </a:spcAft>
              <a:buClr>
                <a:schemeClr val="tx1"/>
              </a:buClr>
              <a:buFont typeface="Arial" panose="020B0604020202020204" pitchFamily="34" charset="0"/>
              <a:buChar char="•"/>
            </a:pPr>
            <a:r>
              <a:rPr lang="en-US" sz="2400" b="1" dirty="0" smtClean="0">
                <a:solidFill>
                  <a:srgbClr val="FF0000"/>
                </a:solidFill>
              </a:rPr>
              <a:t>December </a:t>
            </a:r>
            <a:r>
              <a:rPr lang="en-US" sz="2400" b="1" dirty="0">
                <a:solidFill>
                  <a:srgbClr val="FF0000"/>
                </a:solidFill>
              </a:rPr>
              <a:t>1, 2013 </a:t>
            </a:r>
            <a:r>
              <a:rPr lang="en-US" sz="2400" dirty="0" smtClean="0"/>
              <a:t>was </a:t>
            </a:r>
            <a:r>
              <a:rPr lang="en-US" sz="2400" dirty="0"/>
              <a:t>the deadline for employers to </a:t>
            </a:r>
            <a:r>
              <a:rPr lang="en-US" sz="2400" u="sng" dirty="0"/>
              <a:t>provide appropriate training</a:t>
            </a:r>
            <a:r>
              <a:rPr lang="en-US" sz="2400" dirty="0"/>
              <a:t> and ensure that employees have the information that they need to protect themselves from chemical hazards</a:t>
            </a:r>
            <a:r>
              <a:rPr lang="en-US" sz="2400" dirty="0" smtClean="0"/>
              <a:t>.</a:t>
            </a:r>
          </a:p>
          <a:p>
            <a:pPr marL="569913" indent="-336550">
              <a:spcBef>
                <a:spcPts val="200"/>
              </a:spcBef>
              <a:spcAft>
                <a:spcPts val="200"/>
              </a:spcAft>
              <a:buClr>
                <a:schemeClr val="tx1"/>
              </a:buClr>
              <a:buFont typeface="Arial" panose="020B0604020202020204" pitchFamily="34" charset="0"/>
              <a:buChar char="•"/>
            </a:pPr>
            <a:endParaRPr lang="en-US" sz="2400" dirty="0"/>
          </a:p>
          <a:p>
            <a:pPr marL="569913" indent="-336550">
              <a:spcBef>
                <a:spcPts val="200"/>
              </a:spcBef>
              <a:spcAft>
                <a:spcPts val="200"/>
              </a:spcAft>
              <a:buClr>
                <a:schemeClr val="tx1"/>
              </a:buClr>
              <a:buFont typeface="Arial" panose="020B0604020202020204" pitchFamily="34" charset="0"/>
              <a:buChar char="•"/>
            </a:pPr>
            <a:r>
              <a:rPr lang="en-US" sz="2400" dirty="0" smtClean="0"/>
              <a:t> </a:t>
            </a:r>
            <a:r>
              <a:rPr lang="en-US" sz="2400" dirty="0"/>
              <a:t>Employers had until </a:t>
            </a:r>
            <a:r>
              <a:rPr lang="en-US" sz="2400" b="1" dirty="0">
                <a:solidFill>
                  <a:srgbClr val="FF0000"/>
                </a:solidFill>
              </a:rPr>
              <a:t>June 2016 </a:t>
            </a:r>
            <a:r>
              <a:rPr lang="en-US" sz="2400" dirty="0"/>
              <a:t>to update their hazard communication programs, signage, and training. </a:t>
            </a:r>
          </a:p>
          <a:p>
            <a:pPr marL="233363">
              <a:spcBef>
                <a:spcPts val="200"/>
              </a:spcBef>
              <a:spcAft>
                <a:spcPts val="200"/>
              </a:spcAft>
              <a:buClr>
                <a:schemeClr val="tx1"/>
              </a:buClr>
            </a:pPr>
            <a:endParaRPr lang="en-US" sz="2400" dirty="0" smtClean="0"/>
          </a:p>
        </p:txBody>
      </p:sp>
      <p:pic>
        <p:nvPicPr>
          <p:cNvPr id="2050" name="Picture 2" descr="http://airgasspecialtyproducts.com/wp-content/uploads/2016/02/Trimethylamine-S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126" y="1233578"/>
            <a:ext cx="3972358" cy="56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10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OSHA Safety Data Sheets/GHS Training</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3" name="Rectangle 2"/>
          <p:cNvSpPr/>
          <p:nvPr/>
        </p:nvSpPr>
        <p:spPr>
          <a:xfrm>
            <a:off x="1" y="1250074"/>
            <a:ext cx="7555832" cy="5119350"/>
          </a:xfrm>
          <a:prstGeom prst="rect">
            <a:avLst/>
          </a:prstGeom>
        </p:spPr>
        <p:txBody>
          <a:bodyPr wrap="square">
            <a:spAutoFit/>
          </a:bodyPr>
          <a:lstStyle/>
          <a:p>
            <a:pPr marL="914400" lvl="1" indent="-457200">
              <a:spcBef>
                <a:spcPts val="200"/>
              </a:spcBef>
              <a:spcAft>
                <a:spcPts val="200"/>
              </a:spcAft>
            </a:pPr>
            <a:r>
              <a:rPr lang="en-US" sz="2400" b="1" dirty="0" smtClean="0"/>
              <a:t>Updates to the SDS include:</a:t>
            </a:r>
            <a:endParaRPr lang="en-US" sz="1900" b="1" dirty="0"/>
          </a:p>
          <a:p>
            <a:pPr marL="1258888" lvl="1" indent="-344488">
              <a:spcBef>
                <a:spcPts val="200"/>
              </a:spcBef>
              <a:spcAft>
                <a:spcPts val="200"/>
              </a:spcAft>
              <a:buFont typeface="Arial" panose="020B0604020202020204" pitchFamily="34" charset="0"/>
              <a:buChar char="•"/>
            </a:pPr>
            <a:r>
              <a:rPr lang="en-US" sz="1900" b="1" dirty="0" smtClean="0"/>
              <a:t>Hazard </a:t>
            </a:r>
            <a:r>
              <a:rPr lang="en-US" sz="1900" b="1" dirty="0"/>
              <a:t>classification</a:t>
            </a:r>
            <a:r>
              <a:rPr lang="en-US" sz="1900" dirty="0"/>
              <a:t>: Provides specific criteria for classification of health and physical hazards, as well as classification of mixtures.  </a:t>
            </a:r>
          </a:p>
          <a:p>
            <a:pPr marL="1258888" lvl="1" indent="-344488">
              <a:spcBef>
                <a:spcPts val="200"/>
              </a:spcBef>
              <a:spcAft>
                <a:spcPts val="200"/>
              </a:spcAft>
              <a:buFont typeface="Arial" panose="020B0604020202020204" pitchFamily="34" charset="0"/>
              <a:buChar char="•"/>
            </a:pPr>
            <a:r>
              <a:rPr lang="en-US" sz="1900" b="1" dirty="0"/>
              <a:t>Labels</a:t>
            </a:r>
            <a:r>
              <a:rPr lang="en-US" sz="1900" dirty="0"/>
              <a:t>: Chemical manufacturers and importers will be required to provide a label that includes a harmonized signal word, pictogram, and hazard statement for each hazard class and category. Precautionary statements must also be provided. </a:t>
            </a:r>
          </a:p>
          <a:p>
            <a:pPr marL="1258888" lvl="1" indent="-344488">
              <a:spcBef>
                <a:spcPts val="200"/>
              </a:spcBef>
              <a:spcAft>
                <a:spcPts val="200"/>
              </a:spcAft>
              <a:buFont typeface="Arial" panose="020B0604020202020204" pitchFamily="34" charset="0"/>
              <a:buChar char="•"/>
            </a:pPr>
            <a:r>
              <a:rPr lang="en-US" sz="1900" b="1" dirty="0"/>
              <a:t>Safety Data Sheets</a:t>
            </a:r>
            <a:r>
              <a:rPr lang="en-US" sz="1900" dirty="0"/>
              <a:t>: Will now have a specified 16-section format.  </a:t>
            </a:r>
          </a:p>
          <a:p>
            <a:pPr marL="1258888" lvl="1" indent="-344488">
              <a:spcBef>
                <a:spcPts val="200"/>
              </a:spcBef>
              <a:spcAft>
                <a:spcPts val="200"/>
              </a:spcAft>
              <a:buFont typeface="Arial" panose="020B0604020202020204" pitchFamily="34" charset="0"/>
              <a:buChar char="•"/>
            </a:pPr>
            <a:r>
              <a:rPr lang="en-US" sz="1900" dirty="0"/>
              <a:t>Information and training: Employers are required to train workers by </a:t>
            </a:r>
            <a:r>
              <a:rPr lang="en-US" sz="1900" b="1" dirty="0">
                <a:solidFill>
                  <a:srgbClr val="FF0000"/>
                </a:solidFill>
              </a:rPr>
              <a:t>December 1, 2013 </a:t>
            </a:r>
            <a:r>
              <a:rPr lang="en-US" sz="1900" dirty="0"/>
              <a:t>on the new labels elements and safety data sheets format to facilitate recognition and understanding. </a:t>
            </a:r>
          </a:p>
          <a:p>
            <a:pPr marL="1258888" lvl="1" indent="-344488">
              <a:spcBef>
                <a:spcPts val="200"/>
              </a:spcBef>
              <a:spcAft>
                <a:spcPts val="200"/>
              </a:spcAft>
              <a:buClr>
                <a:schemeClr val="tx1"/>
              </a:buClr>
              <a:buFont typeface="Arial" panose="020B0604020202020204" pitchFamily="34" charset="0"/>
              <a:buChar char="•"/>
            </a:pPr>
            <a:r>
              <a:rPr lang="en-GB" sz="2000" dirty="0">
                <a:solidFill>
                  <a:srgbClr val="009345"/>
                </a:solidFill>
                <a:latin typeface="Museo 500" panose="02000000000000000000" pitchFamily="50" charset="0"/>
              </a:rPr>
              <a:t>http://lycaeum.org/~sputnik/Drugs/THC/msds.html</a:t>
            </a:r>
          </a:p>
        </p:txBody>
      </p:sp>
      <p:pic>
        <p:nvPicPr>
          <p:cNvPr id="3074" name="Picture 2" descr="http://www.compliancesigns.com/media/hazardous-chemical/1000/Chemical-Sign-GHS-19735_10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834" y="1579990"/>
            <a:ext cx="4636166" cy="491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9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What do the States Say?</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3" name="Rectangle 2"/>
          <p:cNvSpPr/>
          <p:nvPr/>
        </p:nvSpPr>
        <p:spPr>
          <a:xfrm>
            <a:off x="6978316" y="1405152"/>
            <a:ext cx="5125452" cy="5070619"/>
          </a:xfrm>
          <a:prstGeom prst="rect">
            <a:avLst/>
          </a:prstGeom>
        </p:spPr>
        <p:txBody>
          <a:bodyPr wrap="square">
            <a:spAutoFit/>
          </a:bodyPr>
          <a:lstStyle/>
          <a:p>
            <a:pPr marL="342900" indent="-342900">
              <a:spcBef>
                <a:spcPts val="500"/>
              </a:spcBef>
              <a:spcAft>
                <a:spcPts val="500"/>
              </a:spcAft>
              <a:buFont typeface="Arial" panose="020B0604020202020204" pitchFamily="34" charset="0"/>
              <a:buChar char="•"/>
            </a:pPr>
            <a:r>
              <a:rPr lang="en-GB" sz="2200" dirty="0" smtClean="0">
                <a:solidFill>
                  <a:schemeClr val="bg1"/>
                </a:solidFill>
                <a:latin typeface="Museo 500" panose="02000000000000000000" pitchFamily="50" charset="0"/>
                <a:ea typeface="ＭＳ Ｐゴシック" pitchFamily="34" charset="-128"/>
              </a:rPr>
              <a:t>What does your Handbook say?</a:t>
            </a:r>
          </a:p>
          <a:p>
            <a:pPr marL="342900" indent="-342900">
              <a:spcBef>
                <a:spcPts val="500"/>
              </a:spcBef>
              <a:spcAft>
                <a:spcPts val="500"/>
              </a:spcAft>
              <a:buFont typeface="Arial" panose="020B0604020202020204" pitchFamily="34" charset="0"/>
              <a:buChar char="•"/>
            </a:pPr>
            <a:r>
              <a:rPr lang="en-GB" sz="2200" dirty="0" smtClean="0">
                <a:solidFill>
                  <a:schemeClr val="bg1"/>
                </a:solidFill>
                <a:latin typeface="Museo 500" panose="02000000000000000000" pitchFamily="50" charset="0"/>
                <a:ea typeface="ＭＳ Ｐゴシック" pitchFamily="34" charset="-128"/>
              </a:rPr>
              <a:t>What does your Safety Program say?</a:t>
            </a:r>
          </a:p>
          <a:p>
            <a:pPr marL="342900" indent="-342900">
              <a:spcBef>
                <a:spcPts val="500"/>
              </a:spcBef>
              <a:spcAft>
                <a:spcPts val="500"/>
              </a:spcAft>
              <a:buFont typeface="Arial" panose="020B0604020202020204" pitchFamily="34" charset="0"/>
              <a:buChar char="•"/>
            </a:pPr>
            <a:r>
              <a:rPr lang="en-GB" sz="2200" dirty="0" smtClean="0">
                <a:solidFill>
                  <a:schemeClr val="bg1"/>
                </a:solidFill>
                <a:latin typeface="Museo 500" panose="02000000000000000000" pitchFamily="50" charset="0"/>
                <a:ea typeface="ＭＳ Ｐゴシック" pitchFamily="34" charset="-128"/>
              </a:rPr>
              <a:t>Courts have said that asking a person to submit to a chemical test is the most intrusive search done by an employer!</a:t>
            </a:r>
          </a:p>
          <a:p>
            <a:pPr marL="342900" indent="-342900">
              <a:spcBef>
                <a:spcPts val="500"/>
              </a:spcBef>
              <a:spcAft>
                <a:spcPts val="500"/>
              </a:spcAft>
              <a:buFont typeface="Arial" panose="020B0604020202020204" pitchFamily="34" charset="0"/>
              <a:buChar char="•"/>
            </a:pPr>
            <a:r>
              <a:rPr lang="en-GB" sz="2200" dirty="0" smtClean="0">
                <a:solidFill>
                  <a:schemeClr val="bg1"/>
                </a:solidFill>
                <a:latin typeface="Museo 500" panose="02000000000000000000" pitchFamily="50" charset="0"/>
                <a:ea typeface="ＭＳ Ｐゴシック" pitchFamily="34" charset="-128"/>
              </a:rPr>
              <a:t>OSHA recently came out with “guidance” in regards to drug testing.</a:t>
            </a:r>
          </a:p>
          <a:p>
            <a:pPr marL="342900" indent="-342900">
              <a:spcBef>
                <a:spcPts val="500"/>
              </a:spcBef>
              <a:spcAft>
                <a:spcPts val="500"/>
              </a:spcAft>
              <a:buFont typeface="Arial" panose="020B0604020202020204" pitchFamily="34" charset="0"/>
              <a:buChar char="•"/>
            </a:pPr>
            <a:r>
              <a:rPr lang="en-GB" sz="2200" dirty="0" smtClean="0">
                <a:solidFill>
                  <a:schemeClr val="bg1"/>
                </a:solidFill>
                <a:latin typeface="Museo 500" panose="02000000000000000000" pitchFamily="50" charset="0"/>
                <a:ea typeface="ＭＳ Ｐゴシック" pitchFamily="34" charset="-128"/>
              </a:rPr>
              <a:t>Random drug testing has strict and specific requirements. Under most circumstances, employers must have “probable cause” to ask an employee to submit to a random drug test!</a:t>
            </a:r>
          </a:p>
          <a:p>
            <a:pPr marL="342900" indent="-342900">
              <a:buFont typeface="Arial" panose="020B0604020202020204" pitchFamily="34" charset="0"/>
              <a:buChar char="•"/>
            </a:pPr>
            <a:endParaRPr lang="en-GB" sz="2200" dirty="0">
              <a:solidFill>
                <a:schemeClr val="bg1"/>
              </a:solidFill>
              <a:latin typeface="Museo 500" panose="02000000000000000000" pitchFamily="50" charset="0"/>
              <a:ea typeface="ＭＳ Ｐゴシック" pitchFamily="34" charset="-12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30" r="10990"/>
          <a:stretch/>
        </p:blipFill>
        <p:spPr>
          <a:xfrm>
            <a:off x="0" y="1233576"/>
            <a:ext cx="6870700" cy="5624423"/>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233577"/>
            <a:ext cx="6870699" cy="5624423"/>
          </a:xfrm>
          <a:prstGeom prst="rect">
            <a:avLst/>
          </a:prstGeom>
        </p:spPr>
      </p:pic>
    </p:spTree>
    <p:extLst>
      <p:ext uri="{BB962C8B-B14F-4D97-AF65-F5344CB8AC3E}">
        <p14:creationId xmlns:p14="http://schemas.microsoft.com/office/powerpoint/2010/main" val="1774997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Pre-Employment Drug Testing</a:t>
            </a:r>
          </a:p>
        </p:txBody>
      </p:sp>
      <p:sp>
        <p:nvSpPr>
          <p:cNvPr id="3" name="Rectangle 2"/>
          <p:cNvSpPr/>
          <p:nvPr/>
        </p:nvSpPr>
        <p:spPr>
          <a:xfrm>
            <a:off x="7226300" y="1629742"/>
            <a:ext cx="4610100" cy="4154984"/>
          </a:xfrm>
          <a:prstGeom prst="rect">
            <a:avLst/>
          </a:prstGeom>
        </p:spPr>
        <p:txBody>
          <a:bodyPr wrap="square">
            <a:spAutoFit/>
          </a:bodyPr>
          <a:lstStyle/>
          <a:p>
            <a:pPr algn="ctr"/>
            <a:r>
              <a:rPr lang="en-GB" sz="2200" dirty="0" smtClean="0">
                <a:solidFill>
                  <a:schemeClr val="bg1"/>
                </a:solidFill>
                <a:latin typeface="Museo 500" panose="02000000000000000000" pitchFamily="50" charset="0"/>
                <a:ea typeface="ＭＳ Ｐゴシック" pitchFamily="34" charset="-128"/>
              </a:rPr>
              <a:t>California </a:t>
            </a:r>
            <a:r>
              <a:rPr lang="en-GB" sz="2200" dirty="0">
                <a:solidFill>
                  <a:schemeClr val="bg1"/>
                </a:solidFill>
                <a:latin typeface="Museo 500" panose="02000000000000000000" pitchFamily="50" charset="0"/>
                <a:ea typeface="ＭＳ Ｐゴシック" pitchFamily="34" charset="-128"/>
              </a:rPr>
              <a:t>employers may conduct pre-employment drug testing of all applicants before hire and deny employment if the drug test comes back positive, even if the applicant was legally using </a:t>
            </a:r>
            <a:r>
              <a:rPr lang="en-GB" sz="2200" dirty="0" smtClean="0">
                <a:solidFill>
                  <a:schemeClr val="bg1"/>
                </a:solidFill>
                <a:latin typeface="Museo 500" panose="02000000000000000000" pitchFamily="50" charset="0"/>
                <a:ea typeface="ＭＳ Ｐゴシック" pitchFamily="34" charset="-128"/>
              </a:rPr>
              <a:t>Cannabis </a:t>
            </a:r>
            <a:r>
              <a:rPr lang="en-GB" sz="2200" dirty="0">
                <a:solidFill>
                  <a:schemeClr val="bg1"/>
                </a:solidFill>
                <a:latin typeface="Museo 500" panose="02000000000000000000" pitchFamily="50" charset="0"/>
                <a:ea typeface="ＭＳ Ｐゴシック" pitchFamily="34" charset="-128"/>
              </a:rPr>
              <a:t>under the state’s Compassionate Use Act, as affirmed by California’s high court in the 2008 decision of Ross v. </a:t>
            </a:r>
            <a:r>
              <a:rPr lang="en-GB" sz="2200" dirty="0" smtClean="0">
                <a:solidFill>
                  <a:schemeClr val="bg1"/>
                </a:solidFill>
                <a:latin typeface="Museo 500" panose="02000000000000000000" pitchFamily="50" charset="0"/>
                <a:ea typeface="ＭＳ Ｐゴシック" pitchFamily="34" charset="-128"/>
              </a:rPr>
              <a:t>Raging Wire</a:t>
            </a:r>
            <a:r>
              <a:rPr lang="en-GB" sz="2200" dirty="0">
                <a:solidFill>
                  <a:schemeClr val="bg1"/>
                </a:solidFill>
                <a:latin typeface="Museo 500" panose="02000000000000000000" pitchFamily="50" charset="0"/>
                <a:ea typeface="ＭＳ Ｐゴシック" pitchFamily="34" charset="-128"/>
              </a:rPr>
              <a:t>, 42 Cal. 4th 920 (2008). </a:t>
            </a:r>
            <a:endParaRPr lang="en-GB" sz="2200" dirty="0" smtClean="0">
              <a:solidFill>
                <a:schemeClr val="bg1"/>
              </a:solidFill>
              <a:latin typeface="Museo 500" panose="02000000000000000000" pitchFamily="50" charset="0"/>
              <a:ea typeface="ＭＳ Ｐゴシック" pitchFamily="34" charset="-128"/>
            </a:endParaRPr>
          </a:p>
          <a:p>
            <a:pPr algn="ctr"/>
            <a:r>
              <a:rPr lang="en-GB" sz="2200" dirty="0" smtClean="0">
                <a:solidFill>
                  <a:schemeClr val="bg1"/>
                </a:solidFill>
                <a:latin typeface="Museo 500" panose="02000000000000000000" pitchFamily="50" charset="0"/>
                <a:ea typeface="ＭＳ Ｐゴシック" pitchFamily="34" charset="-128"/>
              </a:rPr>
              <a:t>Any other states?</a:t>
            </a:r>
            <a:endParaRPr lang="en-GB" sz="2200" dirty="0">
              <a:solidFill>
                <a:schemeClr val="bg1"/>
              </a:solidFill>
              <a:latin typeface="Museo 500" panose="02000000000000000000" pitchFamily="50" charset="0"/>
              <a:ea typeface="ＭＳ Ｐゴシック" pitchFamily="34" charset="-12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30" r="10990"/>
          <a:stretch/>
        </p:blipFill>
        <p:spPr>
          <a:xfrm>
            <a:off x="0" y="1233576"/>
            <a:ext cx="6870700" cy="5624423"/>
          </a:xfrm>
          <a:prstGeom prst="rect">
            <a:avLst/>
          </a:prstGeom>
        </p:spPr>
      </p:pic>
    </p:spTree>
    <p:extLst>
      <p:ext uri="{BB962C8B-B14F-4D97-AF65-F5344CB8AC3E}">
        <p14:creationId xmlns:p14="http://schemas.microsoft.com/office/powerpoint/2010/main" val="2474821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Post Accident </a:t>
            </a:r>
            <a:r>
              <a:rPr lang="en-US" sz="3200" dirty="0">
                <a:solidFill>
                  <a:schemeClr val="bg1"/>
                </a:solidFill>
                <a:latin typeface="Museo 500" panose="02000000000000000000" pitchFamily="50" charset="0"/>
                <a:cs typeface="Adobe Arabic" panose="02040503050201020203" pitchFamily="18" charset="-78"/>
              </a:rPr>
              <a:t>Drug </a:t>
            </a:r>
            <a:r>
              <a:rPr lang="en-US" sz="3200" dirty="0" smtClean="0">
                <a:solidFill>
                  <a:schemeClr val="bg1"/>
                </a:solidFill>
                <a:latin typeface="Museo 500" panose="02000000000000000000" pitchFamily="50" charset="0"/>
                <a:cs typeface="Adobe Arabic" panose="02040503050201020203" pitchFamily="18" charset="-78"/>
              </a:rPr>
              <a:t>Testing – What OSHA Says</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3" name="Rectangle 2"/>
          <p:cNvSpPr/>
          <p:nvPr/>
        </p:nvSpPr>
        <p:spPr>
          <a:xfrm>
            <a:off x="7226300" y="1629742"/>
            <a:ext cx="4610100" cy="2800767"/>
          </a:xfrm>
          <a:prstGeom prst="rect">
            <a:avLst/>
          </a:prstGeom>
        </p:spPr>
        <p:txBody>
          <a:bodyPr wrap="square">
            <a:spAutoFit/>
          </a:bodyPr>
          <a:lstStyle/>
          <a:p>
            <a:pPr algn="ctr"/>
            <a:r>
              <a:rPr lang="en-US" sz="2200" dirty="0">
                <a:solidFill>
                  <a:schemeClr val="bg1"/>
                </a:solidFill>
                <a:latin typeface="Museo 500" panose="02000000000000000000" pitchFamily="50" charset="0"/>
                <a:ea typeface="ＭＳ Ｐゴシック" pitchFamily="34" charset="-128"/>
              </a:rPr>
              <a:t>Employers </a:t>
            </a:r>
            <a:r>
              <a:rPr lang="en-US" sz="2200" dirty="0" smtClean="0">
                <a:solidFill>
                  <a:schemeClr val="bg1"/>
                </a:solidFill>
                <a:latin typeface="Museo 500" panose="02000000000000000000" pitchFamily="50" charset="0"/>
                <a:ea typeface="ＭＳ Ｐゴシック" pitchFamily="34" charset="-128"/>
              </a:rPr>
              <a:t>need reasonable suspicion of drug </a:t>
            </a:r>
            <a:r>
              <a:rPr lang="en-US" sz="2200" dirty="0">
                <a:solidFill>
                  <a:schemeClr val="bg1"/>
                </a:solidFill>
                <a:latin typeface="Museo 500" panose="02000000000000000000" pitchFamily="50" charset="0"/>
                <a:ea typeface="ＭＳ Ｐゴシック" pitchFamily="34" charset="-128"/>
              </a:rPr>
              <a:t>use before </a:t>
            </a:r>
            <a:r>
              <a:rPr lang="en-US" sz="2200" dirty="0" smtClean="0">
                <a:solidFill>
                  <a:schemeClr val="bg1"/>
                </a:solidFill>
                <a:latin typeface="Museo 500" panose="02000000000000000000" pitchFamily="50" charset="0"/>
                <a:ea typeface="ＭＳ Ｐゴシック" pitchFamily="34" charset="-128"/>
              </a:rPr>
              <a:t>testing. </a:t>
            </a:r>
          </a:p>
          <a:p>
            <a:pPr algn="ctr"/>
            <a:endParaRPr lang="en-US" sz="2200" dirty="0">
              <a:solidFill>
                <a:schemeClr val="bg1"/>
              </a:solidFill>
              <a:latin typeface="Museo 500" panose="02000000000000000000" pitchFamily="50" charset="0"/>
              <a:ea typeface="ＭＳ Ｐゴシック" pitchFamily="34" charset="-128"/>
            </a:endParaRPr>
          </a:p>
          <a:p>
            <a:pPr algn="ctr"/>
            <a:r>
              <a:rPr lang="en-US" sz="2200" dirty="0" smtClean="0">
                <a:solidFill>
                  <a:schemeClr val="bg1"/>
                </a:solidFill>
                <a:latin typeface="Museo 500" panose="02000000000000000000" pitchFamily="50" charset="0"/>
                <a:ea typeface="ＭＳ Ｐゴシック" pitchFamily="34" charset="-128"/>
              </a:rPr>
              <a:t>Drug testing must be designed </a:t>
            </a:r>
            <a:r>
              <a:rPr lang="en-US" sz="2200" dirty="0">
                <a:solidFill>
                  <a:schemeClr val="bg1"/>
                </a:solidFill>
                <a:latin typeface="Museo 500" panose="02000000000000000000" pitchFamily="50" charset="0"/>
                <a:ea typeface="ＭＳ Ｐゴシック" pitchFamily="34" charset="-128"/>
              </a:rPr>
              <a:t>in a way that </a:t>
            </a:r>
            <a:r>
              <a:rPr lang="en-US" sz="2200" dirty="0" smtClean="0">
                <a:solidFill>
                  <a:schemeClr val="bg1"/>
                </a:solidFill>
                <a:latin typeface="Museo 500" panose="02000000000000000000" pitchFamily="50" charset="0"/>
                <a:ea typeface="ＭＳ Ｐゴシック" pitchFamily="34" charset="-128"/>
              </a:rPr>
              <a:t>cannot be perceived </a:t>
            </a:r>
            <a:r>
              <a:rPr lang="en-US" sz="2200" dirty="0">
                <a:solidFill>
                  <a:schemeClr val="bg1"/>
                </a:solidFill>
                <a:latin typeface="Museo 500" panose="02000000000000000000" pitchFamily="50" charset="0"/>
                <a:ea typeface="ＭＳ Ｐゴシック" pitchFamily="34" charset="-128"/>
              </a:rPr>
              <a:t>as punitive or embarrassing to the </a:t>
            </a:r>
            <a:r>
              <a:rPr lang="en-US" sz="2200" dirty="0" smtClean="0">
                <a:solidFill>
                  <a:schemeClr val="bg1"/>
                </a:solidFill>
                <a:latin typeface="Museo 500" panose="02000000000000000000" pitchFamily="50" charset="0"/>
                <a:ea typeface="ＭＳ Ｐゴシック" pitchFamily="34" charset="-128"/>
              </a:rPr>
              <a:t>employee and be </a:t>
            </a:r>
            <a:r>
              <a:rPr lang="en-US" sz="2200" dirty="0">
                <a:solidFill>
                  <a:schemeClr val="bg1"/>
                </a:solidFill>
                <a:latin typeface="Museo 500" panose="02000000000000000000" pitchFamily="50" charset="0"/>
                <a:ea typeface="ＭＳ Ｐゴシック" pitchFamily="34" charset="-128"/>
              </a:rPr>
              <a:t>likely to deter injury reporting.</a:t>
            </a:r>
            <a:endParaRPr lang="en-GB" sz="2200" dirty="0">
              <a:solidFill>
                <a:schemeClr val="bg1"/>
              </a:solidFill>
              <a:latin typeface="Museo 500" panose="02000000000000000000" pitchFamily="50" charset="0"/>
              <a:ea typeface="ＭＳ Ｐゴシック" pitchFamily="34" charset="-12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30" r="10990"/>
          <a:stretch/>
        </p:blipFill>
        <p:spPr>
          <a:xfrm>
            <a:off x="0" y="1233576"/>
            <a:ext cx="6870700" cy="5624423"/>
          </a:xfrm>
          <a:prstGeom prst="rect">
            <a:avLst/>
          </a:prstGeom>
        </p:spPr>
      </p:pic>
      <p:pic>
        <p:nvPicPr>
          <p:cNvPr id="1026" name="Picture 2" descr="http://www.industryweek.com/site-files/industryweek.com/files/imagecache/large_img/uploads/2016/08/drug-test-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3576"/>
            <a:ext cx="6870700" cy="562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00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Driving in the Workplace</a:t>
            </a:r>
          </a:p>
        </p:txBody>
      </p:sp>
      <p:sp>
        <p:nvSpPr>
          <p:cNvPr id="2" name="Rectangle 1"/>
          <p:cNvSpPr/>
          <p:nvPr/>
        </p:nvSpPr>
        <p:spPr>
          <a:xfrm>
            <a:off x="6344653" y="1237590"/>
            <a:ext cx="5987047" cy="5339923"/>
          </a:xfrm>
          <a:prstGeom prst="rect">
            <a:avLst/>
          </a:prstGeom>
        </p:spPr>
        <p:txBody>
          <a:bodyPr wrap="square">
            <a:spAutoFit/>
          </a:bodyPr>
          <a:lstStyle/>
          <a:p>
            <a:r>
              <a:rPr lang="en-GB" sz="2200" dirty="0">
                <a:solidFill>
                  <a:srgbClr val="009345"/>
                </a:solidFill>
                <a:latin typeface="Museo 500" panose="02000000000000000000" pitchFamily="50" charset="0"/>
              </a:rPr>
              <a:t>If you are considering having employees </a:t>
            </a:r>
            <a:r>
              <a:rPr lang="en-GB" sz="2200" dirty="0" smtClean="0">
                <a:solidFill>
                  <a:srgbClr val="009345"/>
                </a:solidFill>
                <a:latin typeface="Museo 500" panose="02000000000000000000" pitchFamily="50" charset="0"/>
              </a:rPr>
              <a:t>drive for the business, </a:t>
            </a:r>
            <a:r>
              <a:rPr lang="en-GB" sz="2200" dirty="0">
                <a:solidFill>
                  <a:srgbClr val="009345"/>
                </a:solidFill>
                <a:latin typeface="Museo 500" panose="02000000000000000000" pitchFamily="50" charset="0"/>
              </a:rPr>
              <a:t>there are some very specific </a:t>
            </a:r>
            <a:r>
              <a:rPr lang="en-GB" sz="2200" dirty="0" smtClean="0">
                <a:solidFill>
                  <a:srgbClr val="009345"/>
                </a:solidFill>
                <a:latin typeface="Museo 500" panose="02000000000000000000" pitchFamily="50" charset="0"/>
              </a:rPr>
              <a:t>requirements:</a:t>
            </a:r>
            <a:endParaRPr lang="en-GB" sz="2200" dirty="0">
              <a:solidFill>
                <a:srgbClr val="009345"/>
              </a:solidFill>
              <a:latin typeface="Museo 500" panose="02000000000000000000" pitchFamily="50" charset="0"/>
            </a:endParaRPr>
          </a:p>
          <a:p>
            <a:pPr marL="432000" indent="-180000">
              <a:spcBef>
                <a:spcPts val="600"/>
              </a:spcBef>
              <a:buFont typeface="Arial" panose="020B0604020202020204" pitchFamily="34" charset="0"/>
              <a:buChar char="•"/>
              <a:defRPr/>
            </a:pPr>
            <a:r>
              <a:rPr lang="en-US" sz="2000" dirty="0">
                <a:latin typeface="Museo 100" panose="02000000000000000000" pitchFamily="2" charset="0"/>
              </a:rPr>
              <a:t>Handbook considerations </a:t>
            </a:r>
            <a:endParaRPr lang="en-US" sz="2000" dirty="0" smtClean="0">
              <a:latin typeface="Museo 100" panose="02000000000000000000" pitchFamily="2" charset="0"/>
            </a:endParaRPr>
          </a:p>
          <a:p>
            <a:pPr marL="432000" indent="-180000">
              <a:spcBef>
                <a:spcPts val="600"/>
              </a:spcBef>
              <a:buFont typeface="Arial" panose="020B0604020202020204" pitchFamily="34" charset="0"/>
              <a:buChar char="•"/>
              <a:defRPr/>
            </a:pPr>
            <a:r>
              <a:rPr lang="en-US" sz="2000" dirty="0" smtClean="0">
                <a:latin typeface="Museo 100" panose="02000000000000000000" pitchFamily="2" charset="0"/>
              </a:rPr>
              <a:t>Job Descriptions</a:t>
            </a:r>
            <a:endParaRPr lang="en-US" sz="2000" dirty="0">
              <a:latin typeface="Museo 100" panose="02000000000000000000" pitchFamily="2" charset="0"/>
            </a:endParaRPr>
          </a:p>
          <a:p>
            <a:pPr marL="432000" indent="-180000">
              <a:spcBef>
                <a:spcPts val="600"/>
              </a:spcBef>
              <a:buFont typeface="Arial" panose="020B0604020202020204" pitchFamily="34" charset="0"/>
              <a:buChar char="•"/>
              <a:defRPr/>
            </a:pPr>
            <a:r>
              <a:rPr lang="en-US" sz="2000" dirty="0">
                <a:latin typeface="Museo 100" panose="02000000000000000000" pitchFamily="2" charset="0"/>
              </a:rPr>
              <a:t>Safety considerations – safe </a:t>
            </a:r>
            <a:r>
              <a:rPr lang="en-US" sz="2000" dirty="0" smtClean="0">
                <a:latin typeface="Museo 100" panose="02000000000000000000" pitchFamily="2" charset="0"/>
              </a:rPr>
              <a:t>driving</a:t>
            </a:r>
          </a:p>
          <a:p>
            <a:pPr marL="432000" indent="-180000">
              <a:spcBef>
                <a:spcPts val="600"/>
              </a:spcBef>
              <a:buFont typeface="Arial" panose="020B0604020202020204" pitchFamily="34" charset="0"/>
              <a:buChar char="•"/>
              <a:defRPr/>
            </a:pPr>
            <a:r>
              <a:rPr lang="en-US" sz="2000" dirty="0" smtClean="0">
                <a:latin typeface="Museo 100" panose="02000000000000000000" pitchFamily="2" charset="0"/>
              </a:rPr>
              <a:t>“5 </a:t>
            </a:r>
            <a:r>
              <a:rPr lang="en-US" sz="2000" dirty="0">
                <a:latin typeface="Museo 100" panose="02000000000000000000" pitchFamily="2" charset="0"/>
              </a:rPr>
              <a:t>N</a:t>
            </a:r>
            <a:r>
              <a:rPr lang="en-US" sz="2000" dirty="0" smtClean="0">
                <a:latin typeface="Museo 100" panose="02000000000000000000" pitchFamily="2" charset="0"/>
              </a:rPr>
              <a:t>ano grams”- Presumptive level</a:t>
            </a:r>
          </a:p>
          <a:p>
            <a:pPr marL="432000" indent="-180000">
              <a:spcBef>
                <a:spcPts val="600"/>
              </a:spcBef>
              <a:buFont typeface="Arial" panose="020B0604020202020204" pitchFamily="34" charset="0"/>
              <a:buChar char="•"/>
              <a:defRPr/>
            </a:pPr>
            <a:r>
              <a:rPr lang="en-US" sz="2000" dirty="0" smtClean="0">
                <a:latin typeface="Museo 100" panose="02000000000000000000" pitchFamily="2" charset="0"/>
              </a:rPr>
              <a:t>Zero Tolerance</a:t>
            </a:r>
          </a:p>
          <a:p>
            <a:pPr marL="432000" indent="-180000">
              <a:spcBef>
                <a:spcPts val="600"/>
              </a:spcBef>
              <a:buFont typeface="Arial" panose="020B0604020202020204" pitchFamily="34" charset="0"/>
              <a:buChar char="•"/>
              <a:defRPr/>
            </a:pPr>
            <a:r>
              <a:rPr lang="en-US" sz="2000" dirty="0" smtClean="0">
                <a:latin typeface="Museo 100" panose="02000000000000000000" pitchFamily="2" charset="0"/>
              </a:rPr>
              <a:t>Forklift Certifications</a:t>
            </a:r>
            <a:endParaRPr lang="en-US" sz="2000" dirty="0">
              <a:latin typeface="Museo 100" panose="02000000000000000000" pitchFamily="2" charset="0"/>
            </a:endParaRPr>
          </a:p>
          <a:p>
            <a:pPr marL="432000" indent="-180000">
              <a:spcBef>
                <a:spcPts val="600"/>
              </a:spcBef>
              <a:buFont typeface="Arial" panose="020B0604020202020204" pitchFamily="34" charset="0"/>
              <a:buChar char="•"/>
              <a:defRPr/>
            </a:pPr>
            <a:r>
              <a:rPr lang="en-US" sz="2000" dirty="0">
                <a:latin typeface="Museo 100" panose="02000000000000000000" pitchFamily="2" charset="0"/>
              </a:rPr>
              <a:t>State considerations may include</a:t>
            </a:r>
            <a:r>
              <a:rPr lang="en-US" sz="2000" dirty="0" smtClean="0">
                <a:latin typeface="Museo 100" panose="02000000000000000000" pitchFamily="2" charset="0"/>
              </a:rPr>
              <a:t>:</a:t>
            </a:r>
            <a:endParaRPr lang="en-US" sz="2000" dirty="0">
              <a:latin typeface="Museo 100" panose="02000000000000000000" pitchFamily="2" charset="0"/>
            </a:endParaRPr>
          </a:p>
          <a:p>
            <a:pPr marL="889200" lvl="1" indent="-180000">
              <a:spcBef>
                <a:spcPts val="600"/>
              </a:spcBef>
              <a:buFont typeface="Arial" panose="020B0604020202020204" pitchFamily="34" charset="0"/>
              <a:buChar char="•"/>
              <a:defRPr/>
            </a:pPr>
            <a:r>
              <a:rPr lang="en-GB" sz="2000" dirty="0">
                <a:latin typeface="Museo 100" panose="02000000000000000000" pitchFamily="2" charset="0"/>
              </a:rPr>
              <a:t>Department of motor vehicles/Licensing</a:t>
            </a:r>
          </a:p>
          <a:p>
            <a:pPr marL="889200" lvl="1" indent="-180000">
              <a:spcBef>
                <a:spcPts val="600"/>
              </a:spcBef>
              <a:buFont typeface="Arial" panose="020B0604020202020204" pitchFamily="34" charset="0"/>
              <a:buChar char="•"/>
              <a:defRPr/>
            </a:pPr>
            <a:r>
              <a:rPr lang="en-GB" sz="2000" dirty="0">
                <a:latin typeface="Museo 100" panose="02000000000000000000" pitchFamily="2" charset="0"/>
              </a:rPr>
              <a:t>Random </a:t>
            </a:r>
            <a:r>
              <a:rPr lang="en-GB" sz="2000" dirty="0" smtClean="0">
                <a:latin typeface="Museo 100" panose="02000000000000000000" pitchFamily="2" charset="0"/>
              </a:rPr>
              <a:t>drug/alcohol </a:t>
            </a:r>
            <a:r>
              <a:rPr lang="en-GB" sz="2000" dirty="0">
                <a:latin typeface="Museo 100" panose="02000000000000000000" pitchFamily="2" charset="0"/>
              </a:rPr>
              <a:t>testing</a:t>
            </a:r>
          </a:p>
          <a:p>
            <a:pPr marL="889200" lvl="1" indent="-180000">
              <a:spcBef>
                <a:spcPts val="600"/>
              </a:spcBef>
              <a:buFont typeface="Arial" panose="020B0604020202020204" pitchFamily="34" charset="0"/>
              <a:buChar char="•"/>
              <a:defRPr/>
            </a:pPr>
            <a:r>
              <a:rPr lang="en-GB" sz="2000" dirty="0">
                <a:latin typeface="Museo 100" panose="02000000000000000000" pitchFamily="2" charset="0"/>
              </a:rPr>
              <a:t>State/local </a:t>
            </a:r>
            <a:r>
              <a:rPr lang="en-GB" sz="2000" dirty="0" smtClean="0">
                <a:latin typeface="Museo 100" panose="02000000000000000000" pitchFamily="2" charset="0"/>
              </a:rPr>
              <a:t>issues</a:t>
            </a:r>
            <a:endParaRPr lang="en-GB" sz="2000" dirty="0">
              <a:latin typeface="Museo 100" panose="02000000000000000000" pitchFamily="2" charset="0"/>
            </a:endParaRPr>
          </a:p>
          <a:p>
            <a:pPr marL="889200" lvl="1" indent="-180000">
              <a:spcBef>
                <a:spcPts val="600"/>
              </a:spcBef>
              <a:buFont typeface="Arial" panose="020B0604020202020204" pitchFamily="34" charset="0"/>
              <a:buChar char="•"/>
              <a:defRPr/>
            </a:pPr>
            <a:r>
              <a:rPr lang="en-GB" sz="2000" dirty="0" smtClean="0">
                <a:latin typeface="Museo 100" panose="02000000000000000000" pitchFamily="2" charset="0"/>
              </a:rPr>
              <a:t>GPS/Cameras</a:t>
            </a:r>
            <a:endParaRPr lang="en-GB" sz="2000" dirty="0">
              <a:latin typeface="Museo 100" panose="02000000000000000000" pitchFamily="2" charset="0"/>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37590"/>
            <a:ext cx="6121400" cy="5620410"/>
          </a:xfrm>
          <a:prstGeom prst="rect">
            <a:avLst/>
          </a:prstGeom>
        </p:spPr>
      </p:pic>
    </p:spTree>
    <p:extLst>
      <p:ext uri="{BB962C8B-B14F-4D97-AF65-F5344CB8AC3E}">
        <p14:creationId xmlns:p14="http://schemas.microsoft.com/office/powerpoint/2010/main" val="3319892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4554"/>
            <a:ext cx="12192000" cy="325584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Written Safety Plans</a:t>
            </a:r>
          </a:p>
        </p:txBody>
      </p:sp>
      <p:sp>
        <p:nvSpPr>
          <p:cNvPr id="3" name="Rectangle 2"/>
          <p:cNvSpPr/>
          <p:nvPr/>
        </p:nvSpPr>
        <p:spPr>
          <a:xfrm>
            <a:off x="526080" y="1420616"/>
            <a:ext cx="11139839" cy="2246769"/>
          </a:xfrm>
          <a:prstGeom prst="rect">
            <a:avLst/>
          </a:prstGeom>
        </p:spPr>
        <p:txBody>
          <a:bodyPr wrap="square">
            <a:spAutoFit/>
          </a:bodyPr>
          <a:lstStyle/>
          <a:p>
            <a:pPr algn="ctr"/>
            <a:r>
              <a:rPr lang="en-GB" sz="2800" dirty="0">
                <a:solidFill>
                  <a:schemeClr val="bg1"/>
                </a:solidFill>
                <a:latin typeface="Museo 500" panose="02000000000000000000" pitchFamily="50" charset="0"/>
              </a:rPr>
              <a:t>Safety requirements vary from state-to-state and must comply with a </a:t>
            </a:r>
            <a:r>
              <a:rPr lang="en-GB" sz="2800" u="sng" dirty="0">
                <a:solidFill>
                  <a:schemeClr val="bg1"/>
                </a:solidFill>
                <a:latin typeface="Museo 500" panose="02000000000000000000" pitchFamily="50" charset="0"/>
              </a:rPr>
              <a:t>minimum</a:t>
            </a:r>
            <a:r>
              <a:rPr lang="en-GB" sz="2800" dirty="0">
                <a:solidFill>
                  <a:schemeClr val="bg1"/>
                </a:solidFill>
                <a:latin typeface="Museo 500" panose="02000000000000000000" pitchFamily="50" charset="0"/>
              </a:rPr>
              <a:t> of federal OSHA laws. For instance, in California and some other states, you must have what is called an “Injury &amp; Illness Prevention Program”. Other written safety plans may include, but not limited to:</a:t>
            </a:r>
          </a:p>
        </p:txBody>
      </p:sp>
      <p:sp>
        <p:nvSpPr>
          <p:cNvPr id="9" name="Rectangle 8"/>
          <p:cNvSpPr/>
          <p:nvPr/>
        </p:nvSpPr>
        <p:spPr>
          <a:xfrm>
            <a:off x="677157" y="5111205"/>
            <a:ext cx="1399101" cy="707886"/>
          </a:xfrm>
          <a:prstGeom prst="rect">
            <a:avLst/>
          </a:prstGeom>
        </p:spPr>
        <p:txBody>
          <a:bodyPr wrap="none">
            <a:spAutoFit/>
          </a:bodyPr>
          <a:lstStyle/>
          <a:p>
            <a:r>
              <a:rPr lang="en-GB" sz="2000" dirty="0">
                <a:latin typeface="Museo 500" panose="02000000000000000000" pitchFamily="50" charset="0"/>
              </a:rPr>
              <a:t>Chemical </a:t>
            </a:r>
          </a:p>
          <a:p>
            <a:pPr algn="ctr"/>
            <a:r>
              <a:rPr lang="en-GB" sz="2000" dirty="0">
                <a:latin typeface="Museo 500" panose="02000000000000000000" pitchFamily="50" charset="0"/>
              </a:rPr>
              <a:t>Hazards</a:t>
            </a:r>
          </a:p>
        </p:txBody>
      </p:sp>
      <p:sp>
        <p:nvSpPr>
          <p:cNvPr id="10" name="Rectangle 9"/>
          <p:cNvSpPr/>
          <p:nvPr/>
        </p:nvSpPr>
        <p:spPr>
          <a:xfrm>
            <a:off x="3645329" y="5111205"/>
            <a:ext cx="1603324" cy="707886"/>
          </a:xfrm>
          <a:prstGeom prst="rect">
            <a:avLst/>
          </a:prstGeom>
        </p:spPr>
        <p:txBody>
          <a:bodyPr wrap="none">
            <a:spAutoFit/>
          </a:bodyPr>
          <a:lstStyle/>
          <a:p>
            <a:pPr algn="ctr"/>
            <a:r>
              <a:rPr lang="en-GB" sz="2000" dirty="0">
                <a:latin typeface="Museo 500" panose="02000000000000000000" pitchFamily="50" charset="0"/>
              </a:rPr>
              <a:t>Emergency </a:t>
            </a:r>
          </a:p>
          <a:p>
            <a:pPr algn="ctr"/>
            <a:r>
              <a:rPr lang="en-GB" sz="2000" dirty="0">
                <a:latin typeface="Museo 500" panose="02000000000000000000" pitchFamily="50" charset="0"/>
              </a:rPr>
              <a:t>Action Plan</a:t>
            </a:r>
          </a:p>
        </p:txBody>
      </p:sp>
      <p:sp>
        <p:nvSpPr>
          <p:cNvPr id="11" name="Rectangle 10"/>
          <p:cNvSpPr/>
          <p:nvPr/>
        </p:nvSpPr>
        <p:spPr>
          <a:xfrm>
            <a:off x="5883437" y="5111205"/>
            <a:ext cx="2939088" cy="707886"/>
          </a:xfrm>
          <a:prstGeom prst="rect">
            <a:avLst/>
          </a:prstGeom>
        </p:spPr>
        <p:txBody>
          <a:bodyPr wrap="square">
            <a:spAutoFit/>
          </a:bodyPr>
          <a:lstStyle/>
          <a:p>
            <a:pPr algn="ctr"/>
            <a:r>
              <a:rPr lang="en-GB" sz="2000" dirty="0">
                <a:latin typeface="Museo 500" panose="02000000000000000000" pitchFamily="50" charset="0"/>
              </a:rPr>
              <a:t>Respirator </a:t>
            </a:r>
          </a:p>
          <a:p>
            <a:pPr algn="ctr"/>
            <a:r>
              <a:rPr lang="en-GB" sz="2000" dirty="0">
                <a:latin typeface="Museo 500" panose="02000000000000000000" pitchFamily="50" charset="0"/>
              </a:rPr>
              <a:t>Protection Plan</a:t>
            </a:r>
          </a:p>
        </p:txBody>
      </p:sp>
      <p:sp>
        <p:nvSpPr>
          <p:cNvPr id="12" name="Rectangle 11"/>
          <p:cNvSpPr/>
          <p:nvPr/>
        </p:nvSpPr>
        <p:spPr>
          <a:xfrm>
            <a:off x="9304751" y="5111205"/>
            <a:ext cx="2023887" cy="707886"/>
          </a:xfrm>
          <a:prstGeom prst="rect">
            <a:avLst/>
          </a:prstGeom>
        </p:spPr>
        <p:txBody>
          <a:bodyPr wrap="none">
            <a:spAutoFit/>
          </a:bodyPr>
          <a:lstStyle/>
          <a:p>
            <a:pPr algn="ctr"/>
            <a:r>
              <a:rPr lang="en-GB" sz="2000" dirty="0">
                <a:latin typeface="Museo 500" panose="02000000000000000000" pitchFamily="50" charset="0"/>
              </a:rPr>
              <a:t>Fall </a:t>
            </a:r>
          </a:p>
          <a:p>
            <a:pPr algn="ctr"/>
            <a:r>
              <a:rPr lang="en-GB" sz="2000" dirty="0">
                <a:latin typeface="Museo 500" panose="02000000000000000000" pitchFamily="50" charset="0"/>
              </a:rPr>
              <a:t>Protection Plan</a:t>
            </a:r>
          </a:p>
        </p:txBody>
      </p:sp>
      <p:sp>
        <p:nvSpPr>
          <p:cNvPr id="25" name="Oval 24"/>
          <p:cNvSpPr/>
          <p:nvPr/>
        </p:nvSpPr>
        <p:spPr>
          <a:xfrm>
            <a:off x="766345" y="3883022"/>
            <a:ext cx="1170660" cy="1170660"/>
          </a:xfrm>
          <a:prstGeom prst="ellipse">
            <a:avLst/>
          </a:prstGeom>
          <a:solidFill>
            <a:srgbClr val="009345"/>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dirty="0">
              <a:latin typeface="Museo 900" panose="02000000000000000000" pitchFamily="50" charset="0"/>
            </a:endParaRPr>
          </a:p>
        </p:txBody>
      </p:sp>
      <p:sp>
        <p:nvSpPr>
          <p:cNvPr id="26" name="Oval 25"/>
          <p:cNvSpPr/>
          <p:nvPr/>
        </p:nvSpPr>
        <p:spPr>
          <a:xfrm>
            <a:off x="3754685" y="3883022"/>
            <a:ext cx="1170660" cy="1170660"/>
          </a:xfrm>
          <a:prstGeom prst="ellipse">
            <a:avLst/>
          </a:prstGeom>
          <a:solidFill>
            <a:srgbClr val="33333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dirty="0">
              <a:latin typeface="Museo 900" panose="02000000000000000000" pitchFamily="50" charset="0"/>
            </a:endParaRPr>
          </a:p>
        </p:txBody>
      </p:sp>
      <p:grpSp>
        <p:nvGrpSpPr>
          <p:cNvPr id="15" name="Group 5"/>
          <p:cNvGrpSpPr>
            <a:grpSpLocks noChangeAspect="1"/>
          </p:cNvGrpSpPr>
          <p:nvPr/>
        </p:nvGrpSpPr>
        <p:grpSpPr bwMode="auto">
          <a:xfrm>
            <a:off x="1010621" y="4154867"/>
            <a:ext cx="682109" cy="626971"/>
            <a:chOff x="-4943" y="-674"/>
            <a:chExt cx="3167" cy="2911"/>
          </a:xfrm>
          <a:noFill/>
        </p:grpSpPr>
        <p:sp>
          <p:nvSpPr>
            <p:cNvPr id="19" name="Freeform 8"/>
            <p:cNvSpPr>
              <a:spLocks noEditPoints="1"/>
            </p:cNvSpPr>
            <p:nvPr/>
          </p:nvSpPr>
          <p:spPr bwMode="auto">
            <a:xfrm>
              <a:off x="-4943" y="-674"/>
              <a:ext cx="3167" cy="2911"/>
            </a:xfrm>
            <a:custGeom>
              <a:avLst/>
              <a:gdLst>
                <a:gd name="T0" fmla="*/ 872 w 1687"/>
                <a:gd name="T1" fmla="*/ 0 h 1549"/>
                <a:gd name="T2" fmla="*/ 933 w 1687"/>
                <a:gd name="T3" fmla="*/ 33 h 1549"/>
                <a:gd name="T4" fmla="*/ 948 w 1687"/>
                <a:gd name="T5" fmla="*/ 53 h 1549"/>
                <a:gd name="T6" fmla="*/ 1648 w 1687"/>
                <a:gd name="T7" fmla="*/ 1308 h 1549"/>
                <a:gd name="T8" fmla="*/ 1687 w 1687"/>
                <a:gd name="T9" fmla="*/ 1391 h 1549"/>
                <a:gd name="T10" fmla="*/ 1687 w 1687"/>
                <a:gd name="T11" fmla="*/ 1445 h 1549"/>
                <a:gd name="T12" fmla="*/ 1679 w 1687"/>
                <a:gd name="T13" fmla="*/ 1462 h 1549"/>
                <a:gd name="T14" fmla="*/ 1634 w 1687"/>
                <a:gd name="T15" fmla="*/ 1526 h 1549"/>
                <a:gd name="T16" fmla="*/ 1583 w 1687"/>
                <a:gd name="T17" fmla="*/ 1549 h 1549"/>
                <a:gd name="T18" fmla="*/ 99 w 1687"/>
                <a:gd name="T19" fmla="*/ 1549 h 1549"/>
                <a:gd name="T20" fmla="*/ 91 w 1687"/>
                <a:gd name="T21" fmla="*/ 1544 h 1549"/>
                <a:gd name="T22" fmla="*/ 15 w 1687"/>
                <a:gd name="T23" fmla="*/ 1484 h 1549"/>
                <a:gd name="T24" fmla="*/ 0 w 1687"/>
                <a:gd name="T25" fmla="*/ 1450 h 1549"/>
                <a:gd name="T26" fmla="*/ 0 w 1687"/>
                <a:gd name="T27" fmla="*/ 1394 h 1549"/>
                <a:gd name="T28" fmla="*/ 331 w 1687"/>
                <a:gd name="T29" fmla="*/ 802 h 1549"/>
                <a:gd name="T30" fmla="*/ 751 w 1687"/>
                <a:gd name="T31" fmla="*/ 62 h 1549"/>
                <a:gd name="T32" fmla="*/ 827 w 1687"/>
                <a:gd name="T33" fmla="*/ 3 h 1549"/>
                <a:gd name="T34" fmla="*/ 832 w 1687"/>
                <a:gd name="T35" fmla="*/ 0 h 1549"/>
                <a:gd name="T36" fmla="*/ 872 w 1687"/>
                <a:gd name="T37" fmla="*/ 0 h 1549"/>
                <a:gd name="T38" fmla="*/ 842 w 1687"/>
                <a:gd name="T39" fmla="*/ 1465 h 1549"/>
                <a:gd name="T40" fmla="*/ 1554 w 1687"/>
                <a:gd name="T41" fmla="*/ 1465 h 1549"/>
                <a:gd name="T42" fmla="*/ 1603 w 1687"/>
                <a:gd name="T43" fmla="*/ 1399 h 1549"/>
                <a:gd name="T44" fmla="*/ 1583 w 1687"/>
                <a:gd name="T45" fmla="*/ 1358 h 1549"/>
                <a:gd name="T46" fmla="*/ 884 w 1687"/>
                <a:gd name="T47" fmla="*/ 104 h 1549"/>
                <a:gd name="T48" fmla="*/ 852 w 1687"/>
                <a:gd name="T49" fmla="*/ 81 h 1549"/>
                <a:gd name="T50" fmla="*/ 821 w 1687"/>
                <a:gd name="T51" fmla="*/ 104 h 1549"/>
                <a:gd name="T52" fmla="*/ 244 w 1687"/>
                <a:gd name="T53" fmla="*/ 1120 h 1549"/>
                <a:gd name="T54" fmla="*/ 89 w 1687"/>
                <a:gd name="T55" fmla="*/ 1395 h 1549"/>
                <a:gd name="T56" fmla="*/ 131 w 1687"/>
                <a:gd name="T57" fmla="*/ 1465 h 1549"/>
                <a:gd name="T58" fmla="*/ 145 w 1687"/>
                <a:gd name="T59" fmla="*/ 1465 h 1549"/>
                <a:gd name="T60" fmla="*/ 842 w 1687"/>
                <a:gd name="T61" fmla="*/ 1465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87" h="1549">
                  <a:moveTo>
                    <a:pt x="872" y="0"/>
                  </a:moveTo>
                  <a:cubicBezTo>
                    <a:pt x="894" y="8"/>
                    <a:pt x="916" y="15"/>
                    <a:pt x="933" y="33"/>
                  </a:cubicBezTo>
                  <a:cubicBezTo>
                    <a:pt x="939" y="39"/>
                    <a:pt x="944" y="46"/>
                    <a:pt x="948" y="53"/>
                  </a:cubicBezTo>
                  <a:cubicBezTo>
                    <a:pt x="1181" y="471"/>
                    <a:pt x="1414" y="889"/>
                    <a:pt x="1648" y="1308"/>
                  </a:cubicBezTo>
                  <a:cubicBezTo>
                    <a:pt x="1663" y="1335"/>
                    <a:pt x="1678" y="1361"/>
                    <a:pt x="1687" y="1391"/>
                  </a:cubicBezTo>
                  <a:cubicBezTo>
                    <a:pt x="1687" y="1409"/>
                    <a:pt x="1687" y="1427"/>
                    <a:pt x="1687" y="1445"/>
                  </a:cubicBezTo>
                  <a:cubicBezTo>
                    <a:pt x="1681" y="1449"/>
                    <a:pt x="1682" y="1456"/>
                    <a:pt x="1679" y="1462"/>
                  </a:cubicBezTo>
                  <a:cubicBezTo>
                    <a:pt x="1670" y="1487"/>
                    <a:pt x="1656" y="1509"/>
                    <a:pt x="1634" y="1526"/>
                  </a:cubicBezTo>
                  <a:cubicBezTo>
                    <a:pt x="1619" y="1538"/>
                    <a:pt x="1600" y="1542"/>
                    <a:pt x="1583" y="1549"/>
                  </a:cubicBezTo>
                  <a:cubicBezTo>
                    <a:pt x="1088" y="1549"/>
                    <a:pt x="593" y="1549"/>
                    <a:pt x="99" y="1549"/>
                  </a:cubicBezTo>
                  <a:cubicBezTo>
                    <a:pt x="98" y="1544"/>
                    <a:pt x="94" y="1545"/>
                    <a:pt x="91" y="1544"/>
                  </a:cubicBezTo>
                  <a:cubicBezTo>
                    <a:pt x="56" y="1536"/>
                    <a:pt x="32" y="1515"/>
                    <a:pt x="15" y="1484"/>
                  </a:cubicBezTo>
                  <a:cubicBezTo>
                    <a:pt x="9" y="1473"/>
                    <a:pt x="8" y="1460"/>
                    <a:pt x="0" y="1450"/>
                  </a:cubicBezTo>
                  <a:cubicBezTo>
                    <a:pt x="0" y="1432"/>
                    <a:pt x="0" y="1413"/>
                    <a:pt x="0" y="1394"/>
                  </a:cubicBezTo>
                  <a:cubicBezTo>
                    <a:pt x="102" y="1192"/>
                    <a:pt x="221" y="999"/>
                    <a:pt x="331" y="802"/>
                  </a:cubicBezTo>
                  <a:cubicBezTo>
                    <a:pt x="470" y="555"/>
                    <a:pt x="611" y="309"/>
                    <a:pt x="751" y="62"/>
                  </a:cubicBezTo>
                  <a:cubicBezTo>
                    <a:pt x="769" y="31"/>
                    <a:pt x="793" y="12"/>
                    <a:pt x="827" y="3"/>
                  </a:cubicBezTo>
                  <a:cubicBezTo>
                    <a:pt x="829" y="2"/>
                    <a:pt x="832" y="3"/>
                    <a:pt x="832" y="0"/>
                  </a:cubicBezTo>
                  <a:cubicBezTo>
                    <a:pt x="846" y="0"/>
                    <a:pt x="859" y="0"/>
                    <a:pt x="872" y="0"/>
                  </a:cubicBezTo>
                  <a:close/>
                  <a:moveTo>
                    <a:pt x="842" y="1465"/>
                  </a:moveTo>
                  <a:cubicBezTo>
                    <a:pt x="1079" y="1465"/>
                    <a:pt x="1317" y="1464"/>
                    <a:pt x="1554" y="1465"/>
                  </a:cubicBezTo>
                  <a:cubicBezTo>
                    <a:pt x="1592" y="1465"/>
                    <a:pt x="1613" y="1436"/>
                    <a:pt x="1603" y="1399"/>
                  </a:cubicBezTo>
                  <a:cubicBezTo>
                    <a:pt x="1599" y="1384"/>
                    <a:pt x="1590" y="1371"/>
                    <a:pt x="1583" y="1358"/>
                  </a:cubicBezTo>
                  <a:cubicBezTo>
                    <a:pt x="1350" y="940"/>
                    <a:pt x="1117" y="522"/>
                    <a:pt x="884" y="104"/>
                  </a:cubicBezTo>
                  <a:cubicBezTo>
                    <a:pt x="877" y="91"/>
                    <a:pt x="868" y="81"/>
                    <a:pt x="852" y="81"/>
                  </a:cubicBezTo>
                  <a:cubicBezTo>
                    <a:pt x="837" y="82"/>
                    <a:pt x="828" y="91"/>
                    <a:pt x="821" y="104"/>
                  </a:cubicBezTo>
                  <a:cubicBezTo>
                    <a:pt x="629" y="442"/>
                    <a:pt x="436" y="781"/>
                    <a:pt x="244" y="1120"/>
                  </a:cubicBezTo>
                  <a:cubicBezTo>
                    <a:pt x="192" y="1211"/>
                    <a:pt x="140" y="1303"/>
                    <a:pt x="89" y="1395"/>
                  </a:cubicBezTo>
                  <a:cubicBezTo>
                    <a:pt x="67" y="1433"/>
                    <a:pt x="87" y="1464"/>
                    <a:pt x="131" y="1465"/>
                  </a:cubicBezTo>
                  <a:cubicBezTo>
                    <a:pt x="135" y="1465"/>
                    <a:pt x="140" y="1465"/>
                    <a:pt x="145" y="1465"/>
                  </a:cubicBezTo>
                  <a:cubicBezTo>
                    <a:pt x="377" y="1465"/>
                    <a:pt x="610" y="1465"/>
                    <a:pt x="842" y="1465"/>
                  </a:cubicBezTo>
                  <a:close/>
                </a:path>
              </a:pathLst>
            </a:custGeom>
            <a:grpFill/>
            <a:ln w="158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3" name="Freeform 12"/>
            <p:cNvSpPr>
              <a:spLocks/>
            </p:cNvSpPr>
            <p:nvPr/>
          </p:nvSpPr>
          <p:spPr bwMode="auto">
            <a:xfrm>
              <a:off x="-3554" y="119"/>
              <a:ext cx="440" cy="1191"/>
            </a:xfrm>
            <a:custGeom>
              <a:avLst/>
              <a:gdLst>
                <a:gd name="T0" fmla="*/ 233 w 234"/>
                <a:gd name="T1" fmla="*/ 106 h 634"/>
                <a:gd name="T2" fmla="*/ 214 w 234"/>
                <a:gd name="T3" fmla="*/ 358 h 634"/>
                <a:gd name="T4" fmla="*/ 199 w 234"/>
                <a:gd name="T5" fmla="*/ 560 h 634"/>
                <a:gd name="T6" fmla="*/ 124 w 234"/>
                <a:gd name="T7" fmla="*/ 632 h 634"/>
                <a:gd name="T8" fmla="*/ 42 w 234"/>
                <a:gd name="T9" fmla="*/ 567 h 634"/>
                <a:gd name="T10" fmla="*/ 31 w 234"/>
                <a:gd name="T11" fmla="*/ 450 h 634"/>
                <a:gd name="T12" fmla="*/ 9 w 234"/>
                <a:gd name="T13" fmla="*/ 195 h 634"/>
                <a:gd name="T14" fmla="*/ 1 w 234"/>
                <a:gd name="T15" fmla="*/ 96 h 634"/>
                <a:gd name="T16" fmla="*/ 21 w 234"/>
                <a:gd name="T17" fmla="*/ 55 h 634"/>
                <a:gd name="T18" fmla="*/ 216 w 234"/>
                <a:gd name="T19" fmla="*/ 56 h 634"/>
                <a:gd name="T20" fmla="*/ 233 w 234"/>
                <a:gd name="T21" fmla="*/ 10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634">
                  <a:moveTo>
                    <a:pt x="233" y="106"/>
                  </a:moveTo>
                  <a:cubicBezTo>
                    <a:pt x="227" y="188"/>
                    <a:pt x="221" y="273"/>
                    <a:pt x="214" y="358"/>
                  </a:cubicBezTo>
                  <a:cubicBezTo>
                    <a:pt x="209" y="425"/>
                    <a:pt x="205" y="493"/>
                    <a:pt x="199" y="560"/>
                  </a:cubicBezTo>
                  <a:cubicBezTo>
                    <a:pt x="196" y="599"/>
                    <a:pt x="163" y="630"/>
                    <a:pt x="124" y="632"/>
                  </a:cubicBezTo>
                  <a:cubicBezTo>
                    <a:pt x="83" y="634"/>
                    <a:pt x="47" y="606"/>
                    <a:pt x="42" y="567"/>
                  </a:cubicBezTo>
                  <a:cubicBezTo>
                    <a:pt x="36" y="528"/>
                    <a:pt x="34" y="489"/>
                    <a:pt x="31" y="450"/>
                  </a:cubicBezTo>
                  <a:cubicBezTo>
                    <a:pt x="23" y="365"/>
                    <a:pt x="16" y="280"/>
                    <a:pt x="9" y="195"/>
                  </a:cubicBezTo>
                  <a:cubicBezTo>
                    <a:pt x="6" y="162"/>
                    <a:pt x="3" y="129"/>
                    <a:pt x="1" y="96"/>
                  </a:cubicBezTo>
                  <a:cubicBezTo>
                    <a:pt x="0" y="79"/>
                    <a:pt x="9" y="65"/>
                    <a:pt x="21" y="55"/>
                  </a:cubicBezTo>
                  <a:cubicBezTo>
                    <a:pt x="82" y="2"/>
                    <a:pt x="158" y="0"/>
                    <a:pt x="216" y="56"/>
                  </a:cubicBezTo>
                  <a:cubicBezTo>
                    <a:pt x="231" y="70"/>
                    <a:pt x="234" y="81"/>
                    <a:pt x="233" y="106"/>
                  </a:cubicBezTo>
                  <a:close/>
                </a:path>
              </a:pathLst>
            </a:custGeom>
            <a:grpFill/>
            <a:ln w="158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24" name="Freeform 13"/>
            <p:cNvSpPr>
              <a:spLocks/>
            </p:cNvSpPr>
            <p:nvPr/>
          </p:nvSpPr>
          <p:spPr bwMode="auto">
            <a:xfrm>
              <a:off x="-3540" y="1416"/>
              <a:ext cx="426" cy="426"/>
            </a:xfrm>
            <a:custGeom>
              <a:avLst/>
              <a:gdLst>
                <a:gd name="T0" fmla="*/ 113 w 227"/>
                <a:gd name="T1" fmla="*/ 0 h 227"/>
                <a:gd name="T2" fmla="*/ 227 w 227"/>
                <a:gd name="T3" fmla="*/ 113 h 227"/>
                <a:gd name="T4" fmla="*/ 115 w 227"/>
                <a:gd name="T5" fmla="*/ 226 h 227"/>
                <a:gd name="T6" fmla="*/ 1 w 227"/>
                <a:gd name="T7" fmla="*/ 114 h 227"/>
                <a:gd name="T8" fmla="*/ 113 w 227"/>
                <a:gd name="T9" fmla="*/ 0 h 227"/>
              </a:gdLst>
              <a:ahLst/>
              <a:cxnLst>
                <a:cxn ang="0">
                  <a:pos x="T0" y="T1"/>
                </a:cxn>
                <a:cxn ang="0">
                  <a:pos x="T2" y="T3"/>
                </a:cxn>
                <a:cxn ang="0">
                  <a:pos x="T4" y="T5"/>
                </a:cxn>
                <a:cxn ang="0">
                  <a:pos x="T6" y="T7"/>
                </a:cxn>
                <a:cxn ang="0">
                  <a:pos x="T8" y="T9"/>
                </a:cxn>
              </a:cxnLst>
              <a:rect l="0" t="0" r="r" b="b"/>
              <a:pathLst>
                <a:path w="227" h="227">
                  <a:moveTo>
                    <a:pt x="113" y="0"/>
                  </a:moveTo>
                  <a:cubicBezTo>
                    <a:pt x="175" y="0"/>
                    <a:pt x="226" y="50"/>
                    <a:pt x="227" y="113"/>
                  </a:cubicBezTo>
                  <a:cubicBezTo>
                    <a:pt x="227" y="175"/>
                    <a:pt x="177" y="225"/>
                    <a:pt x="115" y="226"/>
                  </a:cubicBezTo>
                  <a:cubicBezTo>
                    <a:pt x="52" y="227"/>
                    <a:pt x="1" y="177"/>
                    <a:pt x="1" y="114"/>
                  </a:cubicBezTo>
                  <a:cubicBezTo>
                    <a:pt x="0" y="51"/>
                    <a:pt x="50" y="1"/>
                    <a:pt x="113" y="0"/>
                  </a:cubicBezTo>
                  <a:close/>
                </a:path>
              </a:pathLst>
            </a:custGeom>
            <a:grpFill/>
            <a:ln w="158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27" name="Oval 26"/>
          <p:cNvSpPr/>
          <p:nvPr/>
        </p:nvSpPr>
        <p:spPr>
          <a:xfrm>
            <a:off x="6743025" y="3883022"/>
            <a:ext cx="1170660" cy="1170660"/>
          </a:xfrm>
          <a:prstGeom prst="ellipse">
            <a:avLst/>
          </a:prstGeom>
          <a:solidFill>
            <a:srgbClr val="009345"/>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dirty="0">
              <a:latin typeface="Museo 900" panose="02000000000000000000" pitchFamily="50" charset="0"/>
            </a:endParaRPr>
          </a:p>
        </p:txBody>
      </p:sp>
      <p:sp>
        <p:nvSpPr>
          <p:cNvPr id="28" name="Oval 27"/>
          <p:cNvSpPr/>
          <p:nvPr/>
        </p:nvSpPr>
        <p:spPr>
          <a:xfrm>
            <a:off x="9731365" y="3883022"/>
            <a:ext cx="1170660" cy="1170660"/>
          </a:xfrm>
          <a:prstGeom prst="ellipse">
            <a:avLst/>
          </a:prstGeom>
          <a:solidFill>
            <a:srgbClr val="33333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dirty="0">
              <a:latin typeface="Museo 900" panose="02000000000000000000" pitchFamily="50" charset="0"/>
            </a:endParaRPr>
          </a:p>
        </p:txBody>
      </p:sp>
      <p:grpSp>
        <p:nvGrpSpPr>
          <p:cNvPr id="8" name="Group 7"/>
          <p:cNvGrpSpPr/>
          <p:nvPr/>
        </p:nvGrpSpPr>
        <p:grpSpPr>
          <a:xfrm>
            <a:off x="7014697" y="4143240"/>
            <a:ext cx="627317" cy="650224"/>
            <a:chOff x="6997382" y="3641007"/>
            <a:chExt cx="627317" cy="650224"/>
          </a:xfrm>
          <a:noFill/>
        </p:grpSpPr>
        <p:sp>
          <p:nvSpPr>
            <p:cNvPr id="1040" name="Freeform 40"/>
            <p:cNvSpPr>
              <a:spLocks noEditPoints="1"/>
            </p:cNvSpPr>
            <p:nvPr/>
          </p:nvSpPr>
          <p:spPr bwMode="auto">
            <a:xfrm>
              <a:off x="6997382" y="3641007"/>
              <a:ext cx="627317" cy="558845"/>
            </a:xfrm>
            <a:custGeom>
              <a:avLst/>
              <a:gdLst>
                <a:gd name="T0" fmla="*/ 987 w 1327"/>
                <a:gd name="T1" fmla="*/ 888 h 1181"/>
                <a:gd name="T2" fmla="*/ 1044 w 1327"/>
                <a:gd name="T3" fmla="*/ 888 h 1181"/>
                <a:gd name="T4" fmla="*/ 1044 w 1327"/>
                <a:gd name="T5" fmla="*/ 832 h 1181"/>
                <a:gd name="T6" fmla="*/ 1097 w 1327"/>
                <a:gd name="T7" fmla="*/ 757 h 1181"/>
                <a:gd name="T8" fmla="*/ 1115 w 1327"/>
                <a:gd name="T9" fmla="*/ 755 h 1181"/>
                <a:gd name="T10" fmla="*/ 1256 w 1327"/>
                <a:gd name="T11" fmla="*/ 755 h 1181"/>
                <a:gd name="T12" fmla="*/ 1327 w 1327"/>
                <a:gd name="T13" fmla="*/ 827 h 1181"/>
                <a:gd name="T14" fmla="*/ 1327 w 1327"/>
                <a:gd name="T15" fmla="*/ 1105 h 1181"/>
                <a:gd name="T16" fmla="*/ 1250 w 1327"/>
                <a:gd name="T17" fmla="*/ 1181 h 1181"/>
                <a:gd name="T18" fmla="*/ 1116 w 1327"/>
                <a:gd name="T19" fmla="*/ 1181 h 1181"/>
                <a:gd name="T20" fmla="*/ 1044 w 1327"/>
                <a:gd name="T21" fmla="*/ 1108 h 1181"/>
                <a:gd name="T22" fmla="*/ 1044 w 1327"/>
                <a:gd name="T23" fmla="*/ 1061 h 1181"/>
                <a:gd name="T24" fmla="*/ 1031 w 1327"/>
                <a:gd name="T25" fmla="*/ 1047 h 1181"/>
                <a:gd name="T26" fmla="*/ 990 w 1327"/>
                <a:gd name="T27" fmla="*/ 1047 h 1181"/>
                <a:gd name="T28" fmla="*/ 974 w 1327"/>
                <a:gd name="T29" fmla="*/ 1034 h 1181"/>
                <a:gd name="T30" fmla="*/ 788 w 1327"/>
                <a:gd name="T31" fmla="*/ 824 h 1181"/>
                <a:gd name="T32" fmla="*/ 353 w 1327"/>
                <a:gd name="T33" fmla="*/ 1035 h 1181"/>
                <a:gd name="T34" fmla="*/ 336 w 1327"/>
                <a:gd name="T35" fmla="*/ 1047 h 1181"/>
                <a:gd name="T36" fmla="*/ 297 w 1327"/>
                <a:gd name="T37" fmla="*/ 1047 h 1181"/>
                <a:gd name="T38" fmla="*/ 283 w 1327"/>
                <a:gd name="T39" fmla="*/ 1060 h 1181"/>
                <a:gd name="T40" fmla="*/ 283 w 1327"/>
                <a:gd name="T41" fmla="*/ 1111 h 1181"/>
                <a:gd name="T42" fmla="*/ 213 w 1327"/>
                <a:gd name="T43" fmla="*/ 1181 h 1181"/>
                <a:gd name="T44" fmla="*/ 69 w 1327"/>
                <a:gd name="T45" fmla="*/ 1181 h 1181"/>
                <a:gd name="T46" fmla="*/ 1 w 1327"/>
                <a:gd name="T47" fmla="*/ 1114 h 1181"/>
                <a:gd name="T48" fmla="*/ 1 w 1327"/>
                <a:gd name="T49" fmla="*/ 822 h 1181"/>
                <a:gd name="T50" fmla="*/ 68 w 1327"/>
                <a:gd name="T51" fmla="*/ 755 h 1181"/>
                <a:gd name="T52" fmla="*/ 214 w 1327"/>
                <a:gd name="T53" fmla="*/ 755 h 1181"/>
                <a:gd name="T54" fmla="*/ 283 w 1327"/>
                <a:gd name="T55" fmla="*/ 824 h 1181"/>
                <a:gd name="T56" fmla="*/ 283 w 1327"/>
                <a:gd name="T57" fmla="*/ 888 h 1181"/>
                <a:gd name="T58" fmla="*/ 341 w 1327"/>
                <a:gd name="T59" fmla="*/ 888 h 1181"/>
                <a:gd name="T60" fmla="*/ 335 w 1327"/>
                <a:gd name="T61" fmla="*/ 839 h 1181"/>
                <a:gd name="T62" fmla="*/ 323 w 1327"/>
                <a:gd name="T63" fmla="*/ 737 h 1181"/>
                <a:gd name="T64" fmla="*/ 313 w 1327"/>
                <a:gd name="T65" fmla="*/ 713 h 1181"/>
                <a:gd name="T66" fmla="*/ 213 w 1327"/>
                <a:gd name="T67" fmla="*/ 490 h 1181"/>
                <a:gd name="T68" fmla="*/ 279 w 1327"/>
                <a:gd name="T69" fmla="*/ 162 h 1181"/>
                <a:gd name="T70" fmla="*/ 498 w 1327"/>
                <a:gd name="T71" fmla="*/ 22 h 1181"/>
                <a:gd name="T72" fmla="*/ 709 w 1327"/>
                <a:gd name="T73" fmla="*/ 4 h 1181"/>
                <a:gd name="T74" fmla="*/ 906 w 1327"/>
                <a:gd name="T75" fmla="*/ 51 h 1181"/>
                <a:gd name="T76" fmla="*/ 1120 w 1327"/>
                <a:gd name="T77" fmla="*/ 329 h 1181"/>
                <a:gd name="T78" fmla="*/ 1089 w 1327"/>
                <a:gd name="T79" fmla="*/ 574 h 1181"/>
                <a:gd name="T80" fmla="*/ 1014 w 1327"/>
                <a:gd name="T81" fmla="*/ 714 h 1181"/>
                <a:gd name="T82" fmla="*/ 1004 w 1327"/>
                <a:gd name="T83" fmla="*/ 738 h 1181"/>
                <a:gd name="T84" fmla="*/ 987 w 1327"/>
                <a:gd name="T85" fmla="*/ 877 h 1181"/>
                <a:gd name="T86" fmla="*/ 987 w 1327"/>
                <a:gd name="T87" fmla="*/ 888 h 1181"/>
                <a:gd name="T88" fmla="*/ 884 w 1327"/>
                <a:gd name="T89" fmla="*/ 590 h 1181"/>
                <a:gd name="T90" fmla="*/ 1008 w 1327"/>
                <a:gd name="T91" fmla="*/ 502 h 1181"/>
                <a:gd name="T92" fmla="*/ 976 w 1327"/>
                <a:gd name="T93" fmla="*/ 314 h 1181"/>
                <a:gd name="T94" fmla="*/ 792 w 1327"/>
                <a:gd name="T95" fmla="*/ 314 h 1181"/>
                <a:gd name="T96" fmla="*/ 757 w 1327"/>
                <a:gd name="T97" fmla="*/ 493 h 1181"/>
                <a:gd name="T98" fmla="*/ 884 w 1327"/>
                <a:gd name="T99" fmla="*/ 590 h 1181"/>
                <a:gd name="T100" fmla="*/ 577 w 1327"/>
                <a:gd name="T101" fmla="*/ 453 h 1181"/>
                <a:gd name="T102" fmla="*/ 533 w 1327"/>
                <a:gd name="T103" fmla="*/ 311 h 1181"/>
                <a:gd name="T104" fmla="*/ 355 w 1327"/>
                <a:gd name="T105" fmla="*/ 309 h 1181"/>
                <a:gd name="T106" fmla="*/ 319 w 1327"/>
                <a:gd name="T107" fmla="*/ 501 h 1181"/>
                <a:gd name="T108" fmla="*/ 435 w 1327"/>
                <a:gd name="T109" fmla="*/ 589 h 1181"/>
                <a:gd name="T110" fmla="*/ 565 w 1327"/>
                <a:gd name="T111" fmla="*/ 509 h 1181"/>
                <a:gd name="T112" fmla="*/ 577 w 1327"/>
                <a:gd name="T113" fmla="*/ 45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7" h="1181">
                  <a:moveTo>
                    <a:pt x="987" y="888"/>
                  </a:moveTo>
                  <a:cubicBezTo>
                    <a:pt x="1006" y="888"/>
                    <a:pt x="1024" y="888"/>
                    <a:pt x="1044" y="888"/>
                  </a:cubicBezTo>
                  <a:cubicBezTo>
                    <a:pt x="1044" y="869"/>
                    <a:pt x="1044" y="850"/>
                    <a:pt x="1044" y="832"/>
                  </a:cubicBezTo>
                  <a:cubicBezTo>
                    <a:pt x="1044" y="793"/>
                    <a:pt x="1063" y="766"/>
                    <a:pt x="1097" y="757"/>
                  </a:cubicBezTo>
                  <a:cubicBezTo>
                    <a:pt x="1103" y="756"/>
                    <a:pt x="1109" y="755"/>
                    <a:pt x="1115" y="755"/>
                  </a:cubicBezTo>
                  <a:cubicBezTo>
                    <a:pt x="1162" y="755"/>
                    <a:pt x="1209" y="755"/>
                    <a:pt x="1256" y="755"/>
                  </a:cubicBezTo>
                  <a:cubicBezTo>
                    <a:pt x="1298" y="755"/>
                    <a:pt x="1327" y="784"/>
                    <a:pt x="1327" y="827"/>
                  </a:cubicBezTo>
                  <a:cubicBezTo>
                    <a:pt x="1327" y="920"/>
                    <a:pt x="1327" y="1012"/>
                    <a:pt x="1327" y="1105"/>
                  </a:cubicBezTo>
                  <a:cubicBezTo>
                    <a:pt x="1327" y="1154"/>
                    <a:pt x="1299" y="1181"/>
                    <a:pt x="1250" y="1181"/>
                  </a:cubicBezTo>
                  <a:cubicBezTo>
                    <a:pt x="1205" y="1181"/>
                    <a:pt x="1161" y="1181"/>
                    <a:pt x="1116" y="1181"/>
                  </a:cubicBezTo>
                  <a:cubicBezTo>
                    <a:pt x="1074" y="1181"/>
                    <a:pt x="1044" y="1151"/>
                    <a:pt x="1044" y="1108"/>
                  </a:cubicBezTo>
                  <a:cubicBezTo>
                    <a:pt x="1044" y="1092"/>
                    <a:pt x="1043" y="1077"/>
                    <a:pt x="1044" y="1061"/>
                  </a:cubicBezTo>
                  <a:cubicBezTo>
                    <a:pt x="1044" y="1050"/>
                    <a:pt x="1041" y="1046"/>
                    <a:pt x="1031" y="1047"/>
                  </a:cubicBezTo>
                  <a:cubicBezTo>
                    <a:pt x="1017" y="1047"/>
                    <a:pt x="1003" y="1046"/>
                    <a:pt x="990" y="1047"/>
                  </a:cubicBezTo>
                  <a:cubicBezTo>
                    <a:pt x="980" y="1048"/>
                    <a:pt x="976" y="1044"/>
                    <a:pt x="974" y="1034"/>
                  </a:cubicBezTo>
                  <a:cubicBezTo>
                    <a:pt x="946" y="934"/>
                    <a:pt x="885" y="861"/>
                    <a:pt x="788" y="824"/>
                  </a:cubicBezTo>
                  <a:cubicBezTo>
                    <a:pt x="581" y="744"/>
                    <a:pt x="398" y="867"/>
                    <a:pt x="353" y="1035"/>
                  </a:cubicBezTo>
                  <a:cubicBezTo>
                    <a:pt x="350" y="1044"/>
                    <a:pt x="346" y="1048"/>
                    <a:pt x="336" y="1047"/>
                  </a:cubicBezTo>
                  <a:cubicBezTo>
                    <a:pt x="323" y="1046"/>
                    <a:pt x="310" y="1047"/>
                    <a:pt x="297" y="1047"/>
                  </a:cubicBezTo>
                  <a:cubicBezTo>
                    <a:pt x="287" y="1046"/>
                    <a:pt x="283" y="1049"/>
                    <a:pt x="283" y="1060"/>
                  </a:cubicBezTo>
                  <a:cubicBezTo>
                    <a:pt x="284" y="1077"/>
                    <a:pt x="284" y="1094"/>
                    <a:pt x="283" y="1111"/>
                  </a:cubicBezTo>
                  <a:cubicBezTo>
                    <a:pt x="283" y="1151"/>
                    <a:pt x="253" y="1181"/>
                    <a:pt x="213" y="1181"/>
                  </a:cubicBezTo>
                  <a:cubicBezTo>
                    <a:pt x="165" y="1181"/>
                    <a:pt x="117" y="1181"/>
                    <a:pt x="69" y="1181"/>
                  </a:cubicBezTo>
                  <a:cubicBezTo>
                    <a:pt x="32" y="1181"/>
                    <a:pt x="1" y="1152"/>
                    <a:pt x="1" y="1114"/>
                  </a:cubicBezTo>
                  <a:cubicBezTo>
                    <a:pt x="0" y="1017"/>
                    <a:pt x="0" y="919"/>
                    <a:pt x="1" y="822"/>
                  </a:cubicBezTo>
                  <a:cubicBezTo>
                    <a:pt x="1" y="784"/>
                    <a:pt x="30" y="756"/>
                    <a:pt x="68" y="755"/>
                  </a:cubicBezTo>
                  <a:cubicBezTo>
                    <a:pt x="117" y="755"/>
                    <a:pt x="166" y="755"/>
                    <a:pt x="214" y="755"/>
                  </a:cubicBezTo>
                  <a:cubicBezTo>
                    <a:pt x="253" y="755"/>
                    <a:pt x="283" y="786"/>
                    <a:pt x="283" y="824"/>
                  </a:cubicBezTo>
                  <a:cubicBezTo>
                    <a:pt x="284" y="845"/>
                    <a:pt x="283" y="866"/>
                    <a:pt x="283" y="888"/>
                  </a:cubicBezTo>
                  <a:cubicBezTo>
                    <a:pt x="303" y="888"/>
                    <a:pt x="321" y="888"/>
                    <a:pt x="341" y="888"/>
                  </a:cubicBezTo>
                  <a:cubicBezTo>
                    <a:pt x="339" y="871"/>
                    <a:pt x="337" y="855"/>
                    <a:pt x="335" y="839"/>
                  </a:cubicBezTo>
                  <a:cubicBezTo>
                    <a:pt x="331" y="805"/>
                    <a:pt x="328" y="771"/>
                    <a:pt x="323" y="737"/>
                  </a:cubicBezTo>
                  <a:cubicBezTo>
                    <a:pt x="322" y="729"/>
                    <a:pt x="318" y="720"/>
                    <a:pt x="313" y="713"/>
                  </a:cubicBezTo>
                  <a:cubicBezTo>
                    <a:pt x="267" y="645"/>
                    <a:pt x="231" y="572"/>
                    <a:pt x="213" y="490"/>
                  </a:cubicBezTo>
                  <a:cubicBezTo>
                    <a:pt x="188" y="372"/>
                    <a:pt x="203" y="260"/>
                    <a:pt x="279" y="162"/>
                  </a:cubicBezTo>
                  <a:cubicBezTo>
                    <a:pt x="335" y="90"/>
                    <a:pt x="411" y="46"/>
                    <a:pt x="498" y="22"/>
                  </a:cubicBezTo>
                  <a:cubicBezTo>
                    <a:pt x="567" y="3"/>
                    <a:pt x="638" y="0"/>
                    <a:pt x="709" y="4"/>
                  </a:cubicBezTo>
                  <a:cubicBezTo>
                    <a:pt x="778" y="7"/>
                    <a:pt x="844" y="21"/>
                    <a:pt x="906" y="51"/>
                  </a:cubicBezTo>
                  <a:cubicBezTo>
                    <a:pt x="1024" y="107"/>
                    <a:pt x="1098" y="199"/>
                    <a:pt x="1120" y="329"/>
                  </a:cubicBezTo>
                  <a:cubicBezTo>
                    <a:pt x="1134" y="413"/>
                    <a:pt x="1120" y="495"/>
                    <a:pt x="1089" y="574"/>
                  </a:cubicBezTo>
                  <a:cubicBezTo>
                    <a:pt x="1069" y="623"/>
                    <a:pt x="1043" y="669"/>
                    <a:pt x="1014" y="714"/>
                  </a:cubicBezTo>
                  <a:cubicBezTo>
                    <a:pt x="1009" y="721"/>
                    <a:pt x="1006" y="729"/>
                    <a:pt x="1004" y="738"/>
                  </a:cubicBezTo>
                  <a:cubicBezTo>
                    <a:pt x="998" y="784"/>
                    <a:pt x="992" y="830"/>
                    <a:pt x="987" y="877"/>
                  </a:cubicBezTo>
                  <a:cubicBezTo>
                    <a:pt x="986" y="880"/>
                    <a:pt x="987" y="883"/>
                    <a:pt x="987" y="888"/>
                  </a:cubicBezTo>
                  <a:close/>
                  <a:moveTo>
                    <a:pt x="884" y="590"/>
                  </a:moveTo>
                  <a:cubicBezTo>
                    <a:pt x="944" y="589"/>
                    <a:pt x="991" y="558"/>
                    <a:pt x="1008" y="502"/>
                  </a:cubicBezTo>
                  <a:cubicBezTo>
                    <a:pt x="1028" y="434"/>
                    <a:pt x="1018" y="371"/>
                    <a:pt x="976" y="314"/>
                  </a:cubicBezTo>
                  <a:cubicBezTo>
                    <a:pt x="926" y="248"/>
                    <a:pt x="843" y="248"/>
                    <a:pt x="792" y="314"/>
                  </a:cubicBezTo>
                  <a:cubicBezTo>
                    <a:pt x="752" y="367"/>
                    <a:pt x="741" y="428"/>
                    <a:pt x="757" y="493"/>
                  </a:cubicBezTo>
                  <a:cubicBezTo>
                    <a:pt x="772" y="554"/>
                    <a:pt x="821" y="590"/>
                    <a:pt x="884" y="590"/>
                  </a:cubicBezTo>
                  <a:close/>
                  <a:moveTo>
                    <a:pt x="577" y="453"/>
                  </a:moveTo>
                  <a:cubicBezTo>
                    <a:pt x="575" y="394"/>
                    <a:pt x="564" y="349"/>
                    <a:pt x="533" y="311"/>
                  </a:cubicBezTo>
                  <a:cubicBezTo>
                    <a:pt x="484" y="250"/>
                    <a:pt x="404" y="249"/>
                    <a:pt x="355" y="309"/>
                  </a:cubicBezTo>
                  <a:cubicBezTo>
                    <a:pt x="309" y="366"/>
                    <a:pt x="299" y="432"/>
                    <a:pt x="319" y="501"/>
                  </a:cubicBezTo>
                  <a:cubicBezTo>
                    <a:pt x="335" y="555"/>
                    <a:pt x="381" y="588"/>
                    <a:pt x="435" y="589"/>
                  </a:cubicBezTo>
                  <a:cubicBezTo>
                    <a:pt x="498" y="591"/>
                    <a:pt x="545" y="563"/>
                    <a:pt x="565" y="509"/>
                  </a:cubicBezTo>
                  <a:cubicBezTo>
                    <a:pt x="572" y="488"/>
                    <a:pt x="575" y="465"/>
                    <a:pt x="577" y="453"/>
                  </a:cubicBezTo>
                  <a:close/>
                </a:path>
              </a:pathLst>
            </a:custGeom>
            <a:grpFill/>
            <a:ln w="1905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1" name="Freeform 41"/>
            <p:cNvSpPr>
              <a:spLocks noEditPoints="1"/>
            </p:cNvSpPr>
            <p:nvPr/>
          </p:nvSpPr>
          <p:spPr bwMode="auto">
            <a:xfrm>
              <a:off x="7164281" y="4046044"/>
              <a:ext cx="283199" cy="245187"/>
            </a:xfrm>
            <a:custGeom>
              <a:avLst/>
              <a:gdLst>
                <a:gd name="T0" fmla="*/ 538 w 599"/>
                <a:gd name="T1" fmla="*/ 123 h 518"/>
                <a:gd name="T2" fmla="*/ 126 w 599"/>
                <a:gd name="T3" fmla="*/ 422 h 518"/>
                <a:gd name="T4" fmla="*/ 331 w 599"/>
                <a:gd name="T5" fmla="*/ 0 h 518"/>
                <a:gd name="T6" fmla="*/ 280 w 599"/>
                <a:gd name="T7" fmla="*/ 291 h 518"/>
                <a:gd name="T8" fmla="*/ 341 w 599"/>
                <a:gd name="T9" fmla="*/ 290 h 518"/>
                <a:gd name="T10" fmla="*/ 310 w 599"/>
                <a:gd name="T11" fmla="*/ 409 h 518"/>
                <a:gd name="T12" fmla="*/ 310 w 599"/>
                <a:gd name="T13" fmla="*/ 348 h 518"/>
                <a:gd name="T14" fmla="*/ 310 w 599"/>
                <a:gd name="T15" fmla="*/ 409 h 518"/>
                <a:gd name="T16" fmla="*/ 223 w 599"/>
                <a:gd name="T17" fmla="*/ 172 h 518"/>
                <a:gd name="T18" fmla="*/ 222 w 599"/>
                <a:gd name="T19" fmla="*/ 233 h 518"/>
                <a:gd name="T20" fmla="*/ 252 w 599"/>
                <a:gd name="T21" fmla="*/ 379 h 518"/>
                <a:gd name="T22" fmla="*/ 192 w 599"/>
                <a:gd name="T23" fmla="*/ 379 h 518"/>
                <a:gd name="T24" fmla="*/ 252 w 599"/>
                <a:gd name="T25" fmla="*/ 379 h 518"/>
                <a:gd name="T26" fmla="*/ 487 w 599"/>
                <a:gd name="T27" fmla="*/ 172 h 518"/>
                <a:gd name="T28" fmla="*/ 486 w 599"/>
                <a:gd name="T29" fmla="*/ 233 h 518"/>
                <a:gd name="T30" fmla="*/ 104 w 599"/>
                <a:gd name="T31" fmla="*/ 291 h 518"/>
                <a:gd name="T32" fmla="*/ 165 w 599"/>
                <a:gd name="T33" fmla="*/ 291 h 518"/>
                <a:gd name="T34" fmla="*/ 104 w 599"/>
                <a:gd name="T35" fmla="*/ 291 h 518"/>
                <a:gd name="T36" fmla="*/ 429 w 599"/>
                <a:gd name="T37" fmla="*/ 379 h 518"/>
                <a:gd name="T38" fmla="*/ 369 w 599"/>
                <a:gd name="T39" fmla="*/ 379 h 518"/>
                <a:gd name="T40" fmla="*/ 221 w 599"/>
                <a:gd name="T41" fmla="*/ 144 h 518"/>
                <a:gd name="T42" fmla="*/ 223 w 599"/>
                <a:gd name="T43" fmla="*/ 84 h 518"/>
                <a:gd name="T44" fmla="*/ 221 w 599"/>
                <a:gd name="T45" fmla="*/ 144 h 518"/>
                <a:gd name="T46" fmla="*/ 311 w 599"/>
                <a:gd name="T47" fmla="*/ 172 h 518"/>
                <a:gd name="T48" fmla="*/ 310 w 599"/>
                <a:gd name="T49" fmla="*/ 233 h 518"/>
                <a:gd name="T50" fmla="*/ 369 w 599"/>
                <a:gd name="T51" fmla="*/ 202 h 518"/>
                <a:gd name="T52" fmla="*/ 429 w 599"/>
                <a:gd name="T53" fmla="*/ 203 h 518"/>
                <a:gd name="T54" fmla="*/ 369 w 599"/>
                <a:gd name="T55" fmla="*/ 202 h 518"/>
                <a:gd name="T56" fmla="*/ 341 w 599"/>
                <a:gd name="T57" fmla="*/ 115 h 518"/>
                <a:gd name="T58" fmla="*/ 280 w 599"/>
                <a:gd name="T59" fmla="*/ 114 h 518"/>
                <a:gd name="T60" fmla="*/ 399 w 599"/>
                <a:gd name="T61" fmla="*/ 144 h 518"/>
                <a:gd name="T62" fmla="*/ 398 w 599"/>
                <a:gd name="T63" fmla="*/ 84 h 518"/>
                <a:gd name="T64" fmla="*/ 399 w 599"/>
                <a:gd name="T65" fmla="*/ 144 h 518"/>
                <a:gd name="T66" fmla="*/ 134 w 599"/>
                <a:gd name="T67" fmla="*/ 233 h 518"/>
                <a:gd name="T68" fmla="*/ 134 w 599"/>
                <a:gd name="T69" fmla="*/ 172 h 518"/>
                <a:gd name="T70" fmla="*/ 369 w 599"/>
                <a:gd name="T71" fmla="*/ 291 h 518"/>
                <a:gd name="T72" fmla="*/ 429 w 599"/>
                <a:gd name="T73" fmla="*/ 290 h 518"/>
                <a:gd name="T74" fmla="*/ 369 w 599"/>
                <a:gd name="T75" fmla="*/ 291 h 518"/>
                <a:gd name="T76" fmla="*/ 192 w 599"/>
                <a:gd name="T77" fmla="*/ 291 h 518"/>
                <a:gd name="T78" fmla="*/ 252 w 599"/>
                <a:gd name="T79" fmla="*/ 291 h 518"/>
                <a:gd name="T80" fmla="*/ 517 w 599"/>
                <a:gd name="T81" fmla="*/ 291 h 518"/>
                <a:gd name="T82" fmla="*/ 456 w 599"/>
                <a:gd name="T83" fmla="*/ 291 h 518"/>
                <a:gd name="T84" fmla="*/ 517 w 599"/>
                <a:gd name="T85" fmla="*/ 29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9" h="518">
                  <a:moveTo>
                    <a:pt x="331" y="0"/>
                  </a:moveTo>
                  <a:cubicBezTo>
                    <a:pt x="407" y="3"/>
                    <a:pt x="485" y="40"/>
                    <a:pt x="538" y="123"/>
                  </a:cubicBezTo>
                  <a:cubicBezTo>
                    <a:pt x="599" y="220"/>
                    <a:pt x="581" y="341"/>
                    <a:pt x="497" y="420"/>
                  </a:cubicBezTo>
                  <a:cubicBezTo>
                    <a:pt x="396" y="517"/>
                    <a:pt x="228" y="518"/>
                    <a:pt x="126" y="422"/>
                  </a:cubicBezTo>
                  <a:cubicBezTo>
                    <a:pt x="0" y="305"/>
                    <a:pt x="31" y="106"/>
                    <a:pt x="187" y="29"/>
                  </a:cubicBezTo>
                  <a:cubicBezTo>
                    <a:pt x="226" y="10"/>
                    <a:pt x="265" y="1"/>
                    <a:pt x="331" y="0"/>
                  </a:cubicBezTo>
                  <a:close/>
                  <a:moveTo>
                    <a:pt x="310" y="261"/>
                  </a:moveTo>
                  <a:cubicBezTo>
                    <a:pt x="293" y="261"/>
                    <a:pt x="279" y="275"/>
                    <a:pt x="280" y="291"/>
                  </a:cubicBezTo>
                  <a:cubicBezTo>
                    <a:pt x="280" y="307"/>
                    <a:pt x="294" y="321"/>
                    <a:pt x="311" y="321"/>
                  </a:cubicBezTo>
                  <a:cubicBezTo>
                    <a:pt x="327" y="321"/>
                    <a:pt x="341" y="307"/>
                    <a:pt x="341" y="290"/>
                  </a:cubicBezTo>
                  <a:cubicBezTo>
                    <a:pt x="341" y="274"/>
                    <a:pt x="327" y="260"/>
                    <a:pt x="310" y="261"/>
                  </a:cubicBezTo>
                  <a:close/>
                  <a:moveTo>
                    <a:pt x="310" y="409"/>
                  </a:moveTo>
                  <a:cubicBezTo>
                    <a:pt x="327" y="409"/>
                    <a:pt x="341" y="396"/>
                    <a:pt x="341" y="379"/>
                  </a:cubicBezTo>
                  <a:cubicBezTo>
                    <a:pt x="341" y="362"/>
                    <a:pt x="327" y="348"/>
                    <a:pt x="310" y="348"/>
                  </a:cubicBezTo>
                  <a:cubicBezTo>
                    <a:pt x="294" y="348"/>
                    <a:pt x="280" y="362"/>
                    <a:pt x="280" y="379"/>
                  </a:cubicBezTo>
                  <a:cubicBezTo>
                    <a:pt x="280" y="395"/>
                    <a:pt x="293" y="409"/>
                    <a:pt x="310" y="409"/>
                  </a:cubicBezTo>
                  <a:close/>
                  <a:moveTo>
                    <a:pt x="252" y="203"/>
                  </a:moveTo>
                  <a:cubicBezTo>
                    <a:pt x="253" y="186"/>
                    <a:pt x="240" y="173"/>
                    <a:pt x="223" y="172"/>
                  </a:cubicBezTo>
                  <a:cubicBezTo>
                    <a:pt x="206" y="172"/>
                    <a:pt x="192" y="186"/>
                    <a:pt x="192" y="202"/>
                  </a:cubicBezTo>
                  <a:cubicBezTo>
                    <a:pt x="192" y="219"/>
                    <a:pt x="206" y="233"/>
                    <a:pt x="222" y="233"/>
                  </a:cubicBezTo>
                  <a:cubicBezTo>
                    <a:pt x="238" y="233"/>
                    <a:pt x="252" y="220"/>
                    <a:pt x="252" y="203"/>
                  </a:cubicBezTo>
                  <a:close/>
                  <a:moveTo>
                    <a:pt x="252" y="379"/>
                  </a:moveTo>
                  <a:cubicBezTo>
                    <a:pt x="252" y="362"/>
                    <a:pt x="238" y="348"/>
                    <a:pt x="222" y="348"/>
                  </a:cubicBezTo>
                  <a:cubicBezTo>
                    <a:pt x="206" y="348"/>
                    <a:pt x="192" y="363"/>
                    <a:pt x="192" y="379"/>
                  </a:cubicBezTo>
                  <a:cubicBezTo>
                    <a:pt x="192" y="396"/>
                    <a:pt x="206" y="409"/>
                    <a:pt x="223" y="409"/>
                  </a:cubicBezTo>
                  <a:cubicBezTo>
                    <a:pt x="240" y="409"/>
                    <a:pt x="253" y="396"/>
                    <a:pt x="252" y="379"/>
                  </a:cubicBezTo>
                  <a:close/>
                  <a:moveTo>
                    <a:pt x="517" y="203"/>
                  </a:moveTo>
                  <a:cubicBezTo>
                    <a:pt x="517" y="186"/>
                    <a:pt x="504" y="173"/>
                    <a:pt x="487" y="172"/>
                  </a:cubicBezTo>
                  <a:cubicBezTo>
                    <a:pt x="470" y="172"/>
                    <a:pt x="457" y="185"/>
                    <a:pt x="456" y="202"/>
                  </a:cubicBezTo>
                  <a:cubicBezTo>
                    <a:pt x="456" y="218"/>
                    <a:pt x="469" y="233"/>
                    <a:pt x="486" y="233"/>
                  </a:cubicBezTo>
                  <a:cubicBezTo>
                    <a:pt x="502" y="234"/>
                    <a:pt x="516" y="220"/>
                    <a:pt x="517" y="203"/>
                  </a:cubicBezTo>
                  <a:close/>
                  <a:moveTo>
                    <a:pt x="104" y="291"/>
                  </a:moveTo>
                  <a:cubicBezTo>
                    <a:pt x="104" y="308"/>
                    <a:pt x="117" y="321"/>
                    <a:pt x="134" y="321"/>
                  </a:cubicBezTo>
                  <a:cubicBezTo>
                    <a:pt x="151" y="321"/>
                    <a:pt x="165" y="307"/>
                    <a:pt x="165" y="291"/>
                  </a:cubicBezTo>
                  <a:cubicBezTo>
                    <a:pt x="165" y="275"/>
                    <a:pt x="151" y="261"/>
                    <a:pt x="134" y="261"/>
                  </a:cubicBezTo>
                  <a:cubicBezTo>
                    <a:pt x="117" y="260"/>
                    <a:pt x="104" y="274"/>
                    <a:pt x="104" y="291"/>
                  </a:cubicBezTo>
                  <a:close/>
                  <a:moveTo>
                    <a:pt x="398" y="409"/>
                  </a:moveTo>
                  <a:cubicBezTo>
                    <a:pt x="415" y="409"/>
                    <a:pt x="429" y="396"/>
                    <a:pt x="429" y="379"/>
                  </a:cubicBezTo>
                  <a:cubicBezTo>
                    <a:pt x="429" y="363"/>
                    <a:pt x="415" y="348"/>
                    <a:pt x="399" y="348"/>
                  </a:cubicBezTo>
                  <a:cubicBezTo>
                    <a:pt x="383" y="348"/>
                    <a:pt x="369" y="362"/>
                    <a:pt x="369" y="379"/>
                  </a:cubicBezTo>
                  <a:cubicBezTo>
                    <a:pt x="368" y="396"/>
                    <a:pt x="381" y="409"/>
                    <a:pt x="398" y="409"/>
                  </a:cubicBezTo>
                  <a:close/>
                  <a:moveTo>
                    <a:pt x="221" y="144"/>
                  </a:moveTo>
                  <a:cubicBezTo>
                    <a:pt x="238" y="145"/>
                    <a:pt x="252" y="132"/>
                    <a:pt x="252" y="116"/>
                  </a:cubicBezTo>
                  <a:cubicBezTo>
                    <a:pt x="253" y="99"/>
                    <a:pt x="240" y="85"/>
                    <a:pt x="223" y="84"/>
                  </a:cubicBezTo>
                  <a:cubicBezTo>
                    <a:pt x="207" y="83"/>
                    <a:pt x="193" y="97"/>
                    <a:pt x="192" y="113"/>
                  </a:cubicBezTo>
                  <a:cubicBezTo>
                    <a:pt x="191" y="130"/>
                    <a:pt x="204" y="144"/>
                    <a:pt x="221" y="144"/>
                  </a:cubicBezTo>
                  <a:close/>
                  <a:moveTo>
                    <a:pt x="340" y="203"/>
                  </a:moveTo>
                  <a:cubicBezTo>
                    <a:pt x="341" y="186"/>
                    <a:pt x="328" y="173"/>
                    <a:pt x="311" y="172"/>
                  </a:cubicBezTo>
                  <a:cubicBezTo>
                    <a:pt x="294" y="172"/>
                    <a:pt x="280" y="186"/>
                    <a:pt x="280" y="202"/>
                  </a:cubicBezTo>
                  <a:cubicBezTo>
                    <a:pt x="280" y="218"/>
                    <a:pt x="294" y="233"/>
                    <a:pt x="310" y="233"/>
                  </a:cubicBezTo>
                  <a:cubicBezTo>
                    <a:pt x="326" y="233"/>
                    <a:pt x="340" y="220"/>
                    <a:pt x="340" y="203"/>
                  </a:cubicBezTo>
                  <a:close/>
                  <a:moveTo>
                    <a:pt x="369" y="202"/>
                  </a:moveTo>
                  <a:cubicBezTo>
                    <a:pt x="368" y="219"/>
                    <a:pt x="382" y="233"/>
                    <a:pt x="398" y="233"/>
                  </a:cubicBezTo>
                  <a:cubicBezTo>
                    <a:pt x="414" y="233"/>
                    <a:pt x="429" y="219"/>
                    <a:pt x="429" y="203"/>
                  </a:cubicBezTo>
                  <a:cubicBezTo>
                    <a:pt x="429" y="187"/>
                    <a:pt x="415" y="172"/>
                    <a:pt x="399" y="172"/>
                  </a:cubicBezTo>
                  <a:cubicBezTo>
                    <a:pt x="382" y="172"/>
                    <a:pt x="369" y="185"/>
                    <a:pt x="369" y="202"/>
                  </a:cubicBezTo>
                  <a:close/>
                  <a:moveTo>
                    <a:pt x="310" y="144"/>
                  </a:moveTo>
                  <a:cubicBezTo>
                    <a:pt x="327" y="145"/>
                    <a:pt x="340" y="132"/>
                    <a:pt x="341" y="115"/>
                  </a:cubicBezTo>
                  <a:cubicBezTo>
                    <a:pt x="341" y="98"/>
                    <a:pt x="327" y="84"/>
                    <a:pt x="311" y="84"/>
                  </a:cubicBezTo>
                  <a:cubicBezTo>
                    <a:pt x="295" y="84"/>
                    <a:pt x="280" y="98"/>
                    <a:pt x="280" y="114"/>
                  </a:cubicBezTo>
                  <a:cubicBezTo>
                    <a:pt x="279" y="130"/>
                    <a:pt x="293" y="144"/>
                    <a:pt x="310" y="144"/>
                  </a:cubicBezTo>
                  <a:close/>
                  <a:moveTo>
                    <a:pt x="399" y="144"/>
                  </a:moveTo>
                  <a:cubicBezTo>
                    <a:pt x="416" y="144"/>
                    <a:pt x="429" y="131"/>
                    <a:pt x="429" y="114"/>
                  </a:cubicBezTo>
                  <a:cubicBezTo>
                    <a:pt x="429" y="98"/>
                    <a:pt x="415" y="84"/>
                    <a:pt x="398" y="84"/>
                  </a:cubicBezTo>
                  <a:cubicBezTo>
                    <a:pt x="382" y="84"/>
                    <a:pt x="368" y="98"/>
                    <a:pt x="369" y="115"/>
                  </a:cubicBezTo>
                  <a:cubicBezTo>
                    <a:pt x="369" y="132"/>
                    <a:pt x="381" y="144"/>
                    <a:pt x="399" y="144"/>
                  </a:cubicBezTo>
                  <a:close/>
                  <a:moveTo>
                    <a:pt x="104" y="203"/>
                  </a:moveTo>
                  <a:cubicBezTo>
                    <a:pt x="104" y="220"/>
                    <a:pt x="118" y="234"/>
                    <a:pt x="134" y="233"/>
                  </a:cubicBezTo>
                  <a:cubicBezTo>
                    <a:pt x="151" y="233"/>
                    <a:pt x="165" y="218"/>
                    <a:pt x="165" y="202"/>
                  </a:cubicBezTo>
                  <a:cubicBezTo>
                    <a:pt x="165" y="186"/>
                    <a:pt x="151" y="172"/>
                    <a:pt x="134" y="172"/>
                  </a:cubicBezTo>
                  <a:cubicBezTo>
                    <a:pt x="117" y="172"/>
                    <a:pt x="104" y="186"/>
                    <a:pt x="104" y="203"/>
                  </a:cubicBezTo>
                  <a:close/>
                  <a:moveTo>
                    <a:pt x="369" y="291"/>
                  </a:moveTo>
                  <a:cubicBezTo>
                    <a:pt x="369" y="308"/>
                    <a:pt x="382" y="321"/>
                    <a:pt x="399" y="321"/>
                  </a:cubicBezTo>
                  <a:cubicBezTo>
                    <a:pt x="416" y="321"/>
                    <a:pt x="429" y="307"/>
                    <a:pt x="429" y="290"/>
                  </a:cubicBezTo>
                  <a:cubicBezTo>
                    <a:pt x="429" y="274"/>
                    <a:pt x="415" y="260"/>
                    <a:pt x="398" y="261"/>
                  </a:cubicBezTo>
                  <a:cubicBezTo>
                    <a:pt x="381" y="261"/>
                    <a:pt x="368" y="274"/>
                    <a:pt x="369" y="291"/>
                  </a:cubicBezTo>
                  <a:close/>
                  <a:moveTo>
                    <a:pt x="222" y="261"/>
                  </a:moveTo>
                  <a:cubicBezTo>
                    <a:pt x="206" y="260"/>
                    <a:pt x="192" y="274"/>
                    <a:pt x="192" y="291"/>
                  </a:cubicBezTo>
                  <a:cubicBezTo>
                    <a:pt x="192" y="307"/>
                    <a:pt x="206" y="321"/>
                    <a:pt x="222" y="321"/>
                  </a:cubicBezTo>
                  <a:cubicBezTo>
                    <a:pt x="239" y="321"/>
                    <a:pt x="252" y="308"/>
                    <a:pt x="252" y="291"/>
                  </a:cubicBezTo>
                  <a:cubicBezTo>
                    <a:pt x="253" y="274"/>
                    <a:pt x="239" y="261"/>
                    <a:pt x="222" y="261"/>
                  </a:cubicBezTo>
                  <a:close/>
                  <a:moveTo>
                    <a:pt x="517" y="291"/>
                  </a:moveTo>
                  <a:cubicBezTo>
                    <a:pt x="517" y="274"/>
                    <a:pt x="503" y="260"/>
                    <a:pt x="486" y="261"/>
                  </a:cubicBezTo>
                  <a:cubicBezTo>
                    <a:pt x="470" y="261"/>
                    <a:pt x="456" y="274"/>
                    <a:pt x="456" y="291"/>
                  </a:cubicBezTo>
                  <a:cubicBezTo>
                    <a:pt x="456" y="307"/>
                    <a:pt x="470" y="321"/>
                    <a:pt x="487" y="321"/>
                  </a:cubicBezTo>
                  <a:cubicBezTo>
                    <a:pt x="504" y="321"/>
                    <a:pt x="517" y="307"/>
                    <a:pt x="517" y="291"/>
                  </a:cubicBezTo>
                  <a:close/>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025" name="Group 1024"/>
          <p:cNvGrpSpPr/>
          <p:nvPr/>
        </p:nvGrpSpPr>
        <p:grpSpPr>
          <a:xfrm>
            <a:off x="4045818" y="4166150"/>
            <a:ext cx="588394" cy="604404"/>
            <a:chOff x="3648341" y="4457136"/>
            <a:chExt cx="588394" cy="604404"/>
          </a:xfrm>
          <a:noFill/>
        </p:grpSpPr>
        <p:sp>
          <p:nvSpPr>
            <p:cNvPr id="29" name="Freeform 20"/>
            <p:cNvSpPr>
              <a:spLocks/>
            </p:cNvSpPr>
            <p:nvPr/>
          </p:nvSpPr>
          <p:spPr bwMode="auto">
            <a:xfrm>
              <a:off x="3906959" y="4457136"/>
              <a:ext cx="329776" cy="332222"/>
            </a:xfrm>
            <a:custGeom>
              <a:avLst/>
              <a:gdLst>
                <a:gd name="T0" fmla="*/ 507 w 790"/>
                <a:gd name="T1" fmla="*/ 0 h 795"/>
                <a:gd name="T2" fmla="*/ 509 w 790"/>
                <a:gd name="T3" fmla="*/ 18 h 795"/>
                <a:gd name="T4" fmla="*/ 509 w 790"/>
                <a:gd name="T5" fmla="*/ 267 h 795"/>
                <a:gd name="T6" fmla="*/ 509 w 790"/>
                <a:gd name="T7" fmla="*/ 284 h 795"/>
                <a:gd name="T8" fmla="*/ 790 w 790"/>
                <a:gd name="T9" fmla="*/ 284 h 795"/>
                <a:gd name="T10" fmla="*/ 790 w 790"/>
                <a:gd name="T11" fmla="*/ 512 h 795"/>
                <a:gd name="T12" fmla="*/ 509 w 790"/>
                <a:gd name="T13" fmla="*/ 512 h 795"/>
                <a:gd name="T14" fmla="*/ 509 w 790"/>
                <a:gd name="T15" fmla="*/ 531 h 795"/>
                <a:gd name="T16" fmla="*/ 509 w 790"/>
                <a:gd name="T17" fmla="*/ 778 h 795"/>
                <a:gd name="T18" fmla="*/ 492 w 790"/>
                <a:gd name="T19" fmla="*/ 795 h 795"/>
                <a:gd name="T20" fmla="*/ 298 w 790"/>
                <a:gd name="T21" fmla="*/ 795 h 795"/>
                <a:gd name="T22" fmla="*/ 281 w 790"/>
                <a:gd name="T23" fmla="*/ 778 h 795"/>
                <a:gd name="T24" fmla="*/ 281 w 790"/>
                <a:gd name="T25" fmla="*/ 534 h 795"/>
                <a:gd name="T26" fmla="*/ 281 w 790"/>
                <a:gd name="T27" fmla="*/ 513 h 795"/>
                <a:gd name="T28" fmla="*/ 0 w 790"/>
                <a:gd name="T29" fmla="*/ 513 h 795"/>
                <a:gd name="T30" fmla="*/ 0 w 790"/>
                <a:gd name="T31" fmla="*/ 285 h 795"/>
                <a:gd name="T32" fmla="*/ 280 w 790"/>
                <a:gd name="T33" fmla="*/ 285 h 795"/>
                <a:gd name="T34" fmla="*/ 281 w 790"/>
                <a:gd name="T35" fmla="*/ 269 h 795"/>
                <a:gd name="T36" fmla="*/ 281 w 790"/>
                <a:gd name="T37" fmla="*/ 18 h 795"/>
                <a:gd name="T38" fmla="*/ 283 w 790"/>
                <a:gd name="T39" fmla="*/ 0 h 795"/>
                <a:gd name="T40" fmla="*/ 507 w 790"/>
                <a:gd name="T41"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0" h="795">
                  <a:moveTo>
                    <a:pt x="507" y="0"/>
                  </a:moveTo>
                  <a:cubicBezTo>
                    <a:pt x="508" y="6"/>
                    <a:pt x="509" y="12"/>
                    <a:pt x="509" y="18"/>
                  </a:cubicBezTo>
                  <a:cubicBezTo>
                    <a:pt x="509" y="101"/>
                    <a:pt x="509" y="184"/>
                    <a:pt x="509" y="267"/>
                  </a:cubicBezTo>
                  <a:cubicBezTo>
                    <a:pt x="509" y="272"/>
                    <a:pt x="509" y="277"/>
                    <a:pt x="509" y="284"/>
                  </a:cubicBezTo>
                  <a:cubicBezTo>
                    <a:pt x="603" y="284"/>
                    <a:pt x="696" y="284"/>
                    <a:pt x="790" y="284"/>
                  </a:cubicBezTo>
                  <a:cubicBezTo>
                    <a:pt x="790" y="360"/>
                    <a:pt x="790" y="435"/>
                    <a:pt x="790" y="512"/>
                  </a:cubicBezTo>
                  <a:cubicBezTo>
                    <a:pt x="697" y="512"/>
                    <a:pt x="604" y="512"/>
                    <a:pt x="509" y="512"/>
                  </a:cubicBezTo>
                  <a:cubicBezTo>
                    <a:pt x="509" y="519"/>
                    <a:pt x="509" y="525"/>
                    <a:pt x="509" y="531"/>
                  </a:cubicBezTo>
                  <a:cubicBezTo>
                    <a:pt x="509" y="613"/>
                    <a:pt x="509" y="696"/>
                    <a:pt x="509" y="778"/>
                  </a:cubicBezTo>
                  <a:cubicBezTo>
                    <a:pt x="510" y="792"/>
                    <a:pt x="505" y="795"/>
                    <a:pt x="492" y="795"/>
                  </a:cubicBezTo>
                  <a:cubicBezTo>
                    <a:pt x="427" y="794"/>
                    <a:pt x="363" y="794"/>
                    <a:pt x="298" y="795"/>
                  </a:cubicBezTo>
                  <a:cubicBezTo>
                    <a:pt x="285" y="795"/>
                    <a:pt x="281" y="792"/>
                    <a:pt x="281" y="778"/>
                  </a:cubicBezTo>
                  <a:cubicBezTo>
                    <a:pt x="281" y="697"/>
                    <a:pt x="281" y="615"/>
                    <a:pt x="281" y="534"/>
                  </a:cubicBezTo>
                  <a:cubicBezTo>
                    <a:pt x="281" y="527"/>
                    <a:pt x="281" y="521"/>
                    <a:pt x="281" y="513"/>
                  </a:cubicBezTo>
                  <a:cubicBezTo>
                    <a:pt x="187" y="513"/>
                    <a:pt x="94" y="513"/>
                    <a:pt x="0" y="513"/>
                  </a:cubicBezTo>
                  <a:cubicBezTo>
                    <a:pt x="0" y="436"/>
                    <a:pt x="0" y="361"/>
                    <a:pt x="0" y="285"/>
                  </a:cubicBezTo>
                  <a:cubicBezTo>
                    <a:pt x="93" y="285"/>
                    <a:pt x="186" y="285"/>
                    <a:pt x="280" y="285"/>
                  </a:cubicBezTo>
                  <a:cubicBezTo>
                    <a:pt x="281" y="278"/>
                    <a:pt x="281" y="273"/>
                    <a:pt x="281" y="269"/>
                  </a:cubicBezTo>
                  <a:cubicBezTo>
                    <a:pt x="281" y="185"/>
                    <a:pt x="281" y="102"/>
                    <a:pt x="281" y="18"/>
                  </a:cubicBezTo>
                  <a:cubicBezTo>
                    <a:pt x="281" y="12"/>
                    <a:pt x="282" y="6"/>
                    <a:pt x="283" y="0"/>
                  </a:cubicBezTo>
                  <a:cubicBezTo>
                    <a:pt x="358" y="0"/>
                    <a:pt x="432" y="0"/>
                    <a:pt x="507" y="0"/>
                  </a:cubicBezTo>
                  <a:close/>
                </a:path>
              </a:pathLst>
            </a:custGeom>
            <a:grpFill/>
            <a:ln w="158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p:nvSpPr>
          <p:spPr bwMode="auto">
            <a:xfrm>
              <a:off x="3648341" y="4635033"/>
              <a:ext cx="422727" cy="426507"/>
            </a:xfrm>
            <a:custGeom>
              <a:avLst/>
              <a:gdLst>
                <a:gd name="T0" fmla="*/ 42 w 1012"/>
                <a:gd name="T1" fmla="*/ 0 h 1020"/>
                <a:gd name="T2" fmla="*/ 323 w 1012"/>
                <a:gd name="T3" fmla="*/ 280 h 1020"/>
                <a:gd name="T4" fmla="*/ 324 w 1012"/>
                <a:gd name="T5" fmla="*/ 368 h 1020"/>
                <a:gd name="T6" fmla="*/ 405 w 1012"/>
                <a:gd name="T7" fmla="*/ 474 h 1020"/>
                <a:gd name="T8" fmla="*/ 633 w 1012"/>
                <a:gd name="T9" fmla="*/ 680 h 1020"/>
                <a:gd name="T10" fmla="*/ 676 w 1012"/>
                <a:gd name="T11" fmla="*/ 705 h 1020"/>
                <a:gd name="T12" fmla="*/ 739 w 1012"/>
                <a:gd name="T13" fmla="*/ 699 h 1020"/>
                <a:gd name="T14" fmla="*/ 1012 w 1012"/>
                <a:gd name="T15" fmla="*/ 971 h 1020"/>
                <a:gd name="T16" fmla="*/ 939 w 1012"/>
                <a:gd name="T17" fmla="*/ 1005 h 1020"/>
                <a:gd name="T18" fmla="*/ 727 w 1012"/>
                <a:gd name="T19" fmla="*/ 987 h 1020"/>
                <a:gd name="T20" fmla="*/ 471 w 1012"/>
                <a:gd name="T21" fmla="*/ 844 h 1020"/>
                <a:gd name="T22" fmla="*/ 118 w 1012"/>
                <a:gd name="T23" fmla="*/ 467 h 1020"/>
                <a:gd name="T24" fmla="*/ 12 w 1012"/>
                <a:gd name="T25" fmla="*/ 220 h 1020"/>
                <a:gd name="T26" fmla="*/ 22 w 1012"/>
                <a:gd name="T27" fmla="*/ 42 h 1020"/>
                <a:gd name="T28" fmla="*/ 42 w 1012"/>
                <a:gd name="T29"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020">
                  <a:moveTo>
                    <a:pt x="42" y="0"/>
                  </a:moveTo>
                  <a:cubicBezTo>
                    <a:pt x="137" y="95"/>
                    <a:pt x="229" y="187"/>
                    <a:pt x="323" y="280"/>
                  </a:cubicBezTo>
                  <a:cubicBezTo>
                    <a:pt x="297" y="309"/>
                    <a:pt x="305" y="340"/>
                    <a:pt x="324" y="368"/>
                  </a:cubicBezTo>
                  <a:cubicBezTo>
                    <a:pt x="349" y="405"/>
                    <a:pt x="376" y="441"/>
                    <a:pt x="405" y="474"/>
                  </a:cubicBezTo>
                  <a:cubicBezTo>
                    <a:pt x="472" y="552"/>
                    <a:pt x="549" y="620"/>
                    <a:pt x="633" y="680"/>
                  </a:cubicBezTo>
                  <a:cubicBezTo>
                    <a:pt x="646" y="689"/>
                    <a:pt x="661" y="698"/>
                    <a:pt x="676" y="705"/>
                  </a:cubicBezTo>
                  <a:cubicBezTo>
                    <a:pt x="699" y="716"/>
                    <a:pt x="721" y="716"/>
                    <a:pt x="739" y="699"/>
                  </a:cubicBezTo>
                  <a:cubicBezTo>
                    <a:pt x="830" y="789"/>
                    <a:pt x="921" y="880"/>
                    <a:pt x="1012" y="971"/>
                  </a:cubicBezTo>
                  <a:cubicBezTo>
                    <a:pt x="991" y="990"/>
                    <a:pt x="966" y="999"/>
                    <a:pt x="939" y="1005"/>
                  </a:cubicBezTo>
                  <a:cubicBezTo>
                    <a:pt x="866" y="1020"/>
                    <a:pt x="796" y="1010"/>
                    <a:pt x="727" y="987"/>
                  </a:cubicBezTo>
                  <a:cubicBezTo>
                    <a:pt x="633" y="956"/>
                    <a:pt x="549" y="905"/>
                    <a:pt x="471" y="844"/>
                  </a:cubicBezTo>
                  <a:cubicBezTo>
                    <a:pt x="334" y="737"/>
                    <a:pt x="214" y="613"/>
                    <a:pt x="118" y="467"/>
                  </a:cubicBezTo>
                  <a:cubicBezTo>
                    <a:pt x="69" y="391"/>
                    <a:pt x="29" y="310"/>
                    <a:pt x="12" y="220"/>
                  </a:cubicBezTo>
                  <a:cubicBezTo>
                    <a:pt x="1" y="160"/>
                    <a:pt x="0" y="100"/>
                    <a:pt x="22" y="42"/>
                  </a:cubicBezTo>
                  <a:cubicBezTo>
                    <a:pt x="27" y="27"/>
                    <a:pt x="35" y="14"/>
                    <a:pt x="42" y="0"/>
                  </a:cubicBezTo>
                  <a:close/>
                </a:path>
              </a:pathLst>
            </a:custGeom>
            <a:grpFill/>
            <a:ln w="158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p:cNvSpPr>
            <p:nvPr/>
          </p:nvSpPr>
          <p:spPr bwMode="auto">
            <a:xfrm>
              <a:off x="3679696" y="4575437"/>
              <a:ext cx="161219" cy="159662"/>
            </a:xfrm>
            <a:custGeom>
              <a:avLst/>
              <a:gdLst>
                <a:gd name="T0" fmla="*/ 0 w 386"/>
                <a:gd name="T1" fmla="*/ 98 h 382"/>
                <a:gd name="T2" fmla="*/ 84 w 386"/>
                <a:gd name="T3" fmla="*/ 16 h 382"/>
                <a:gd name="T4" fmla="*/ 145 w 386"/>
                <a:gd name="T5" fmla="*/ 21 h 382"/>
                <a:gd name="T6" fmla="*/ 303 w 386"/>
                <a:gd name="T7" fmla="*/ 177 h 382"/>
                <a:gd name="T8" fmla="*/ 362 w 386"/>
                <a:gd name="T9" fmla="*/ 236 h 382"/>
                <a:gd name="T10" fmla="*/ 363 w 386"/>
                <a:gd name="T11" fmla="*/ 306 h 382"/>
                <a:gd name="T12" fmla="*/ 287 w 386"/>
                <a:gd name="T13" fmla="*/ 382 h 382"/>
                <a:gd name="T14" fmla="*/ 0 w 386"/>
                <a:gd name="T15" fmla="*/ 98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382">
                  <a:moveTo>
                    <a:pt x="0" y="98"/>
                  </a:moveTo>
                  <a:cubicBezTo>
                    <a:pt x="29" y="70"/>
                    <a:pt x="56" y="42"/>
                    <a:pt x="84" y="16"/>
                  </a:cubicBezTo>
                  <a:cubicBezTo>
                    <a:pt x="101" y="0"/>
                    <a:pt x="126" y="3"/>
                    <a:pt x="145" y="21"/>
                  </a:cubicBezTo>
                  <a:cubicBezTo>
                    <a:pt x="198" y="73"/>
                    <a:pt x="251" y="125"/>
                    <a:pt x="303" y="177"/>
                  </a:cubicBezTo>
                  <a:cubicBezTo>
                    <a:pt x="323" y="197"/>
                    <a:pt x="343" y="216"/>
                    <a:pt x="362" y="236"/>
                  </a:cubicBezTo>
                  <a:cubicBezTo>
                    <a:pt x="385" y="259"/>
                    <a:pt x="386" y="283"/>
                    <a:pt x="363" y="306"/>
                  </a:cubicBezTo>
                  <a:cubicBezTo>
                    <a:pt x="339" y="331"/>
                    <a:pt x="313" y="356"/>
                    <a:pt x="287" y="382"/>
                  </a:cubicBezTo>
                  <a:cubicBezTo>
                    <a:pt x="192" y="287"/>
                    <a:pt x="97" y="193"/>
                    <a:pt x="0" y="98"/>
                  </a:cubicBezTo>
                  <a:close/>
                </a:path>
              </a:pathLst>
            </a:custGeom>
            <a:grpFill/>
            <a:ln w="158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4" name="Freeform 23"/>
            <p:cNvSpPr>
              <a:spLocks/>
            </p:cNvSpPr>
            <p:nvPr/>
          </p:nvSpPr>
          <p:spPr bwMode="auto">
            <a:xfrm>
              <a:off x="3975004" y="4869189"/>
              <a:ext cx="156549" cy="157216"/>
            </a:xfrm>
            <a:custGeom>
              <a:avLst/>
              <a:gdLst>
                <a:gd name="T0" fmla="*/ 278 w 375"/>
                <a:gd name="T1" fmla="*/ 376 h 376"/>
                <a:gd name="T2" fmla="*/ 0 w 375"/>
                <a:gd name="T3" fmla="*/ 98 h 376"/>
                <a:gd name="T4" fmla="*/ 81 w 375"/>
                <a:gd name="T5" fmla="*/ 16 h 376"/>
                <a:gd name="T6" fmla="*/ 141 w 375"/>
                <a:gd name="T7" fmla="*/ 22 h 376"/>
                <a:gd name="T8" fmla="*/ 299 w 375"/>
                <a:gd name="T9" fmla="*/ 179 h 376"/>
                <a:gd name="T10" fmla="*/ 351 w 375"/>
                <a:gd name="T11" fmla="*/ 231 h 376"/>
                <a:gd name="T12" fmla="*/ 351 w 375"/>
                <a:gd name="T13" fmla="*/ 302 h 376"/>
                <a:gd name="T14" fmla="*/ 278 w 375"/>
                <a:gd name="T15" fmla="*/ 376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376">
                  <a:moveTo>
                    <a:pt x="278" y="376"/>
                  </a:moveTo>
                  <a:cubicBezTo>
                    <a:pt x="184" y="282"/>
                    <a:pt x="92" y="190"/>
                    <a:pt x="0" y="98"/>
                  </a:cubicBezTo>
                  <a:cubicBezTo>
                    <a:pt x="26" y="71"/>
                    <a:pt x="53" y="43"/>
                    <a:pt x="81" y="16"/>
                  </a:cubicBezTo>
                  <a:cubicBezTo>
                    <a:pt x="98" y="0"/>
                    <a:pt x="123" y="3"/>
                    <a:pt x="141" y="22"/>
                  </a:cubicBezTo>
                  <a:cubicBezTo>
                    <a:pt x="194" y="74"/>
                    <a:pt x="246" y="126"/>
                    <a:pt x="299" y="179"/>
                  </a:cubicBezTo>
                  <a:cubicBezTo>
                    <a:pt x="316" y="196"/>
                    <a:pt x="334" y="213"/>
                    <a:pt x="351" y="231"/>
                  </a:cubicBezTo>
                  <a:cubicBezTo>
                    <a:pt x="375" y="255"/>
                    <a:pt x="375" y="279"/>
                    <a:pt x="351" y="302"/>
                  </a:cubicBezTo>
                  <a:cubicBezTo>
                    <a:pt x="327" y="327"/>
                    <a:pt x="302" y="352"/>
                    <a:pt x="278" y="376"/>
                  </a:cubicBezTo>
                  <a:close/>
                </a:path>
              </a:pathLst>
            </a:custGeom>
            <a:grpFill/>
            <a:ln w="158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1030" name="Freeform 29"/>
          <p:cNvSpPr>
            <a:spLocks/>
          </p:cNvSpPr>
          <p:nvPr/>
        </p:nvSpPr>
        <p:spPr bwMode="auto">
          <a:xfrm>
            <a:off x="9945834" y="4154157"/>
            <a:ext cx="741722" cy="628390"/>
          </a:xfrm>
          <a:custGeom>
            <a:avLst/>
            <a:gdLst>
              <a:gd name="T0" fmla="*/ 396 w 427"/>
              <a:gd name="T1" fmla="*/ 360 h 360"/>
              <a:gd name="T2" fmla="*/ 385 w 427"/>
              <a:gd name="T3" fmla="*/ 360 h 360"/>
              <a:gd name="T4" fmla="*/ 373 w 427"/>
              <a:gd name="T5" fmla="*/ 333 h 360"/>
              <a:gd name="T6" fmla="*/ 386 w 427"/>
              <a:gd name="T7" fmla="*/ 266 h 360"/>
              <a:gd name="T8" fmla="*/ 386 w 427"/>
              <a:gd name="T9" fmla="*/ 254 h 360"/>
              <a:gd name="T10" fmla="*/ 350 w 427"/>
              <a:gd name="T11" fmla="*/ 193 h 360"/>
              <a:gd name="T12" fmla="*/ 272 w 427"/>
              <a:gd name="T13" fmla="*/ 259 h 360"/>
              <a:gd name="T14" fmla="*/ 224 w 427"/>
              <a:gd name="T15" fmla="*/ 265 h 360"/>
              <a:gd name="T16" fmla="*/ 23 w 427"/>
              <a:gd name="T17" fmla="*/ 174 h 360"/>
              <a:gd name="T18" fmla="*/ 0 w 427"/>
              <a:gd name="T19" fmla="*/ 152 h 360"/>
              <a:gd name="T20" fmla="*/ 0 w 427"/>
              <a:gd name="T21" fmla="*/ 149 h 360"/>
              <a:gd name="T22" fmla="*/ 33 w 427"/>
              <a:gd name="T23" fmla="*/ 134 h 360"/>
              <a:gd name="T24" fmla="*/ 52 w 427"/>
              <a:gd name="T25" fmla="*/ 140 h 360"/>
              <a:gd name="T26" fmla="*/ 180 w 427"/>
              <a:gd name="T27" fmla="*/ 178 h 360"/>
              <a:gd name="T28" fmla="*/ 156 w 427"/>
              <a:gd name="T29" fmla="*/ 148 h 360"/>
              <a:gd name="T30" fmla="*/ 126 w 427"/>
              <a:gd name="T31" fmla="*/ 121 h 360"/>
              <a:gd name="T32" fmla="*/ 48 w 427"/>
              <a:gd name="T33" fmla="*/ 83 h 360"/>
              <a:gd name="T34" fmla="*/ 35 w 427"/>
              <a:gd name="T35" fmla="*/ 53 h 360"/>
              <a:gd name="T36" fmla="*/ 66 w 427"/>
              <a:gd name="T37" fmla="*/ 42 h 360"/>
              <a:gd name="T38" fmla="*/ 150 w 427"/>
              <a:gd name="T39" fmla="*/ 74 h 360"/>
              <a:gd name="T40" fmla="*/ 194 w 427"/>
              <a:gd name="T41" fmla="*/ 107 h 360"/>
              <a:gd name="T42" fmla="*/ 242 w 427"/>
              <a:gd name="T43" fmla="*/ 170 h 360"/>
              <a:gd name="T44" fmla="*/ 293 w 427"/>
              <a:gd name="T45" fmla="*/ 126 h 360"/>
              <a:gd name="T46" fmla="*/ 206 w 427"/>
              <a:gd name="T47" fmla="*/ 36 h 360"/>
              <a:gd name="T48" fmla="*/ 208 w 427"/>
              <a:gd name="T49" fmla="*/ 5 h 360"/>
              <a:gd name="T50" fmla="*/ 216 w 427"/>
              <a:gd name="T51" fmla="*/ 0 h 360"/>
              <a:gd name="T52" fmla="*/ 225 w 427"/>
              <a:gd name="T53" fmla="*/ 0 h 360"/>
              <a:gd name="T54" fmla="*/ 339 w 427"/>
              <a:gd name="T55" fmla="*/ 116 h 360"/>
              <a:gd name="T56" fmla="*/ 337 w 427"/>
              <a:gd name="T57" fmla="*/ 101 h 360"/>
              <a:gd name="T58" fmla="*/ 390 w 427"/>
              <a:gd name="T59" fmla="*/ 53 h 360"/>
              <a:gd name="T60" fmla="*/ 427 w 427"/>
              <a:gd name="T61" fmla="*/ 90 h 360"/>
              <a:gd name="T62" fmla="*/ 427 w 427"/>
              <a:gd name="T63" fmla="*/ 104 h 360"/>
              <a:gd name="T64" fmla="*/ 364 w 427"/>
              <a:gd name="T65" fmla="*/ 140 h 360"/>
              <a:gd name="T66" fmla="*/ 419 w 427"/>
              <a:gd name="T67" fmla="*/ 234 h 360"/>
              <a:gd name="T68" fmla="*/ 422 w 427"/>
              <a:gd name="T69" fmla="*/ 256 h 360"/>
              <a:gd name="T70" fmla="*/ 405 w 427"/>
              <a:gd name="T71" fmla="*/ 343 h 360"/>
              <a:gd name="T72" fmla="*/ 396 w 427"/>
              <a:gd name="T73"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7" h="360">
                <a:moveTo>
                  <a:pt x="396" y="360"/>
                </a:moveTo>
                <a:cubicBezTo>
                  <a:pt x="393" y="360"/>
                  <a:pt x="389" y="360"/>
                  <a:pt x="385" y="360"/>
                </a:cubicBezTo>
                <a:cubicBezTo>
                  <a:pt x="372" y="355"/>
                  <a:pt x="369" y="347"/>
                  <a:pt x="373" y="333"/>
                </a:cubicBezTo>
                <a:cubicBezTo>
                  <a:pt x="378" y="311"/>
                  <a:pt x="382" y="289"/>
                  <a:pt x="386" y="266"/>
                </a:cubicBezTo>
                <a:cubicBezTo>
                  <a:pt x="387" y="262"/>
                  <a:pt x="388" y="257"/>
                  <a:pt x="386" y="254"/>
                </a:cubicBezTo>
                <a:cubicBezTo>
                  <a:pt x="375" y="234"/>
                  <a:pt x="363" y="214"/>
                  <a:pt x="350" y="193"/>
                </a:cubicBezTo>
                <a:cubicBezTo>
                  <a:pt x="324" y="216"/>
                  <a:pt x="298" y="237"/>
                  <a:pt x="272" y="259"/>
                </a:cubicBezTo>
                <a:cubicBezTo>
                  <a:pt x="255" y="274"/>
                  <a:pt x="245" y="276"/>
                  <a:pt x="224" y="265"/>
                </a:cubicBezTo>
                <a:cubicBezTo>
                  <a:pt x="159" y="231"/>
                  <a:pt x="92" y="199"/>
                  <a:pt x="23" y="174"/>
                </a:cubicBezTo>
                <a:cubicBezTo>
                  <a:pt x="11" y="170"/>
                  <a:pt x="3" y="163"/>
                  <a:pt x="0" y="152"/>
                </a:cubicBezTo>
                <a:cubicBezTo>
                  <a:pt x="0" y="151"/>
                  <a:pt x="0" y="150"/>
                  <a:pt x="0" y="149"/>
                </a:cubicBezTo>
                <a:cubicBezTo>
                  <a:pt x="9" y="131"/>
                  <a:pt x="14" y="129"/>
                  <a:pt x="33" y="134"/>
                </a:cubicBezTo>
                <a:cubicBezTo>
                  <a:pt x="40" y="136"/>
                  <a:pt x="46" y="138"/>
                  <a:pt x="52" y="140"/>
                </a:cubicBezTo>
                <a:cubicBezTo>
                  <a:pt x="95" y="153"/>
                  <a:pt x="138" y="166"/>
                  <a:pt x="180" y="178"/>
                </a:cubicBezTo>
                <a:cubicBezTo>
                  <a:pt x="173" y="169"/>
                  <a:pt x="165" y="158"/>
                  <a:pt x="156" y="148"/>
                </a:cubicBezTo>
                <a:cubicBezTo>
                  <a:pt x="147" y="138"/>
                  <a:pt x="137" y="128"/>
                  <a:pt x="126" y="121"/>
                </a:cubicBezTo>
                <a:cubicBezTo>
                  <a:pt x="101" y="107"/>
                  <a:pt x="74" y="96"/>
                  <a:pt x="48" y="83"/>
                </a:cubicBezTo>
                <a:cubicBezTo>
                  <a:pt x="34" y="76"/>
                  <a:pt x="30" y="64"/>
                  <a:pt x="35" y="53"/>
                </a:cubicBezTo>
                <a:cubicBezTo>
                  <a:pt x="41" y="39"/>
                  <a:pt x="50" y="36"/>
                  <a:pt x="66" y="42"/>
                </a:cubicBezTo>
                <a:cubicBezTo>
                  <a:pt x="94" y="53"/>
                  <a:pt x="122" y="64"/>
                  <a:pt x="150" y="74"/>
                </a:cubicBezTo>
                <a:cubicBezTo>
                  <a:pt x="169" y="80"/>
                  <a:pt x="182" y="91"/>
                  <a:pt x="194" y="107"/>
                </a:cubicBezTo>
                <a:cubicBezTo>
                  <a:pt x="209" y="128"/>
                  <a:pt x="225" y="148"/>
                  <a:pt x="242" y="170"/>
                </a:cubicBezTo>
                <a:cubicBezTo>
                  <a:pt x="260" y="154"/>
                  <a:pt x="278" y="139"/>
                  <a:pt x="293" y="126"/>
                </a:cubicBezTo>
                <a:cubicBezTo>
                  <a:pt x="264" y="95"/>
                  <a:pt x="235" y="65"/>
                  <a:pt x="206" y="36"/>
                </a:cubicBezTo>
                <a:cubicBezTo>
                  <a:pt x="196" y="25"/>
                  <a:pt x="196" y="14"/>
                  <a:pt x="208" y="5"/>
                </a:cubicBezTo>
                <a:cubicBezTo>
                  <a:pt x="211" y="3"/>
                  <a:pt x="214" y="1"/>
                  <a:pt x="216" y="0"/>
                </a:cubicBezTo>
                <a:cubicBezTo>
                  <a:pt x="219" y="0"/>
                  <a:pt x="222" y="0"/>
                  <a:pt x="225" y="0"/>
                </a:cubicBezTo>
                <a:cubicBezTo>
                  <a:pt x="262" y="37"/>
                  <a:pt x="299" y="75"/>
                  <a:pt x="339" y="116"/>
                </a:cubicBezTo>
                <a:cubicBezTo>
                  <a:pt x="338" y="108"/>
                  <a:pt x="337" y="104"/>
                  <a:pt x="337" y="101"/>
                </a:cubicBezTo>
                <a:cubicBezTo>
                  <a:pt x="335" y="70"/>
                  <a:pt x="361" y="48"/>
                  <a:pt x="390" y="53"/>
                </a:cubicBezTo>
                <a:cubicBezTo>
                  <a:pt x="411" y="57"/>
                  <a:pt x="421" y="72"/>
                  <a:pt x="427" y="90"/>
                </a:cubicBezTo>
                <a:cubicBezTo>
                  <a:pt x="427" y="94"/>
                  <a:pt x="427" y="99"/>
                  <a:pt x="427" y="104"/>
                </a:cubicBezTo>
                <a:cubicBezTo>
                  <a:pt x="418" y="134"/>
                  <a:pt x="398" y="147"/>
                  <a:pt x="364" y="140"/>
                </a:cubicBezTo>
                <a:cubicBezTo>
                  <a:pt x="383" y="173"/>
                  <a:pt x="401" y="203"/>
                  <a:pt x="419" y="234"/>
                </a:cubicBezTo>
                <a:cubicBezTo>
                  <a:pt x="422" y="241"/>
                  <a:pt x="423" y="249"/>
                  <a:pt x="422" y="256"/>
                </a:cubicBezTo>
                <a:cubicBezTo>
                  <a:pt x="417" y="286"/>
                  <a:pt x="411" y="314"/>
                  <a:pt x="405" y="343"/>
                </a:cubicBezTo>
                <a:cubicBezTo>
                  <a:pt x="404" y="349"/>
                  <a:pt x="399" y="354"/>
                  <a:pt x="396" y="360"/>
                </a:cubicBezTo>
                <a:close/>
              </a:path>
            </a:pathLst>
          </a:custGeom>
          <a:noFill/>
          <a:ln w="1905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27623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Safety Training</a:t>
            </a:r>
          </a:p>
        </p:txBody>
      </p:sp>
      <p:sp>
        <p:nvSpPr>
          <p:cNvPr id="4" name="Rectangle 3"/>
          <p:cNvSpPr/>
          <p:nvPr/>
        </p:nvSpPr>
        <p:spPr>
          <a:xfrm>
            <a:off x="6208296" y="1337274"/>
            <a:ext cx="5751094" cy="4955203"/>
          </a:xfrm>
          <a:prstGeom prst="rect">
            <a:avLst/>
          </a:prstGeom>
        </p:spPr>
        <p:txBody>
          <a:bodyPr wrap="square">
            <a:spAutoFit/>
          </a:bodyPr>
          <a:lstStyle/>
          <a:p>
            <a:r>
              <a:rPr lang="en-GB" sz="2000" dirty="0">
                <a:latin typeface="Museo 500" panose="02000000000000000000" pitchFamily="50" charset="0"/>
              </a:rPr>
              <a:t>Besides having and updating your written safety programs you must, by law, maintain a documented safety training program in many areas, regardless of </a:t>
            </a:r>
            <a:r>
              <a:rPr lang="en-GB" sz="2000" dirty="0" smtClean="0">
                <a:latin typeface="Museo 500" panose="02000000000000000000" pitchFamily="50" charset="0"/>
              </a:rPr>
              <a:t>number of employees. </a:t>
            </a:r>
          </a:p>
          <a:p>
            <a:endParaRPr lang="en-GB" sz="2000" dirty="0">
              <a:latin typeface="Museo 500" panose="02000000000000000000" pitchFamily="50" charset="0"/>
            </a:endParaRPr>
          </a:p>
          <a:p>
            <a:r>
              <a:rPr lang="en-GB" sz="2000" dirty="0" smtClean="0">
                <a:latin typeface="Museo 500" panose="02000000000000000000" pitchFamily="50" charset="0"/>
              </a:rPr>
              <a:t>Training </a:t>
            </a:r>
            <a:r>
              <a:rPr lang="en-GB" sz="2000" dirty="0">
                <a:latin typeface="Museo 500" panose="02000000000000000000" pitchFamily="50" charset="0"/>
              </a:rPr>
              <a:t>can vary from </a:t>
            </a:r>
            <a:r>
              <a:rPr lang="en-GB" sz="2000" dirty="0" smtClean="0">
                <a:latin typeface="Museo 500" panose="02000000000000000000" pitchFamily="50" charset="0"/>
              </a:rPr>
              <a:t>one training </a:t>
            </a:r>
            <a:r>
              <a:rPr lang="en-GB" sz="2000" dirty="0">
                <a:latin typeface="Museo 500" panose="02000000000000000000" pitchFamily="50" charset="0"/>
              </a:rPr>
              <a:t>when the employee was hired, to annually every year, to every so often. </a:t>
            </a:r>
            <a:r>
              <a:rPr lang="en-GB" sz="2000" dirty="0" smtClean="0">
                <a:latin typeface="Museo 500" panose="02000000000000000000" pitchFamily="50" charset="0"/>
              </a:rPr>
              <a:t>Some </a:t>
            </a:r>
            <a:r>
              <a:rPr lang="en-GB" sz="2000" dirty="0">
                <a:latin typeface="Museo 500" panose="02000000000000000000" pitchFamily="50" charset="0"/>
              </a:rPr>
              <a:t>safety trainings are state-specific. </a:t>
            </a:r>
            <a:endParaRPr lang="en-GB" sz="2000" dirty="0" smtClean="0">
              <a:latin typeface="Museo 500" panose="02000000000000000000" pitchFamily="50" charset="0"/>
            </a:endParaRPr>
          </a:p>
          <a:p>
            <a:endParaRPr lang="en-GB" sz="2000" dirty="0">
              <a:latin typeface="Museo 500" panose="02000000000000000000" pitchFamily="50" charset="0"/>
            </a:endParaRPr>
          </a:p>
          <a:p>
            <a:r>
              <a:rPr lang="en-GB" sz="2000" dirty="0">
                <a:latin typeface="Museo 500" panose="02000000000000000000" pitchFamily="50" charset="0"/>
              </a:rPr>
              <a:t>S</a:t>
            </a:r>
            <a:r>
              <a:rPr lang="en-GB" sz="2000" dirty="0" smtClean="0">
                <a:latin typeface="Museo 500" panose="02000000000000000000" pitchFamily="50" charset="0"/>
              </a:rPr>
              <a:t>ome states require </a:t>
            </a:r>
            <a:r>
              <a:rPr lang="en-GB" sz="2000" dirty="0">
                <a:latin typeface="Museo 500" panose="02000000000000000000" pitchFamily="50" charset="0"/>
              </a:rPr>
              <a:t>that employees be </a:t>
            </a:r>
            <a:r>
              <a:rPr lang="en-GB" sz="2000" dirty="0" smtClean="0">
                <a:latin typeface="Museo 500" panose="02000000000000000000" pitchFamily="50" charset="0"/>
              </a:rPr>
              <a:t>trained </a:t>
            </a:r>
            <a:r>
              <a:rPr lang="en-GB" sz="2000" dirty="0">
                <a:latin typeface="Museo 500" panose="02000000000000000000" pitchFamily="50" charset="0"/>
              </a:rPr>
              <a:t>in topics such as Outdoor Heat Stress, </a:t>
            </a:r>
            <a:r>
              <a:rPr lang="en-GB" sz="2000" dirty="0" smtClean="0">
                <a:latin typeface="Museo 500" panose="02000000000000000000" pitchFamily="50" charset="0"/>
              </a:rPr>
              <a:t>Fire </a:t>
            </a:r>
            <a:r>
              <a:rPr lang="en-GB" sz="2000" dirty="0">
                <a:latin typeface="Museo 500" panose="02000000000000000000" pitchFamily="50" charset="0"/>
              </a:rPr>
              <a:t>Extinguishers, etc</a:t>
            </a:r>
            <a:r>
              <a:rPr lang="en-GB" sz="2000" dirty="0" smtClean="0">
                <a:latin typeface="Museo 500" panose="02000000000000000000" pitchFamily="50" charset="0"/>
              </a:rPr>
              <a:t>.</a:t>
            </a:r>
          </a:p>
          <a:p>
            <a:endParaRPr lang="en-GB" sz="2000" dirty="0" smtClean="0">
              <a:latin typeface="Museo 500" panose="02000000000000000000" pitchFamily="50" charset="0"/>
            </a:endParaRPr>
          </a:p>
          <a:p>
            <a:r>
              <a:rPr lang="en-GB" sz="2000" dirty="0" smtClean="0">
                <a:latin typeface="Museo 500" panose="02000000000000000000" pitchFamily="50" charset="0"/>
              </a:rPr>
              <a:t>Training is not training unless it is </a:t>
            </a:r>
            <a:r>
              <a:rPr lang="en-GB" sz="2000" b="1" dirty="0" smtClean="0">
                <a:latin typeface="Museo 500" panose="02000000000000000000" pitchFamily="50" charset="0"/>
              </a:rPr>
              <a:t>DOCUMENTED</a:t>
            </a:r>
            <a:r>
              <a:rPr lang="en-GB" sz="2000" dirty="0" smtClean="0">
                <a:latin typeface="Museo 500" panose="02000000000000000000" pitchFamily="50" charset="0"/>
              </a:rPr>
              <a:t>!</a:t>
            </a:r>
            <a:endParaRPr lang="en-GB" sz="2000" dirty="0">
              <a:latin typeface="Museo 500" panose="02000000000000000000" pitchFamily="50" charset="0"/>
            </a:endParaRPr>
          </a:p>
          <a:p>
            <a:endParaRPr lang="en-GB" sz="16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233576"/>
            <a:ext cx="5999746" cy="5624423"/>
          </a:xfrm>
          <a:prstGeom prst="rect">
            <a:avLst/>
          </a:prstGeom>
        </p:spPr>
      </p:pic>
    </p:spTree>
    <p:extLst>
      <p:ext uri="{BB962C8B-B14F-4D97-AF65-F5344CB8AC3E}">
        <p14:creationId xmlns:p14="http://schemas.microsoft.com/office/powerpoint/2010/main" val="3506882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Some of the Safety Trainings We Provide</a:t>
            </a:r>
            <a:endParaRPr lang="en-US" sz="3200" dirty="0">
              <a:solidFill>
                <a:schemeClr val="bg1"/>
              </a:solidFill>
              <a:latin typeface="Museo 500" panose="02000000000000000000" pitchFamily="50" charset="0"/>
              <a:cs typeface="Adobe Arabic" panose="02040503050201020203" pitchFamily="18" charset="-7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368" r="2106"/>
          <a:stretch/>
        </p:blipFill>
        <p:spPr>
          <a:xfrm>
            <a:off x="0" y="1233576"/>
            <a:ext cx="6577264" cy="5624423"/>
          </a:xfrm>
          <a:prstGeom prst="rect">
            <a:avLst/>
          </a:prstGeom>
        </p:spPr>
      </p:pic>
      <p:sp>
        <p:nvSpPr>
          <p:cNvPr id="4" name="Rectangle 3"/>
          <p:cNvSpPr/>
          <p:nvPr/>
        </p:nvSpPr>
        <p:spPr>
          <a:xfrm>
            <a:off x="6745705" y="1260409"/>
            <a:ext cx="5293894" cy="5647700"/>
          </a:xfrm>
          <a:prstGeom prst="rect">
            <a:avLst/>
          </a:prstGeom>
        </p:spPr>
        <p:txBody>
          <a:bodyPr wrap="square">
            <a:spAutoFit/>
          </a:bodyPr>
          <a:lstStyle/>
          <a:p>
            <a:pPr marL="342900" indent="-342900">
              <a:spcBef>
                <a:spcPts val="300"/>
              </a:spcBef>
              <a:spcAft>
                <a:spcPts val="300"/>
              </a:spcAft>
              <a:buFont typeface="Arial" panose="020B0604020202020204" pitchFamily="34" charset="0"/>
              <a:buChar char="•"/>
            </a:pPr>
            <a:r>
              <a:rPr lang="en-GB" sz="2000" dirty="0">
                <a:solidFill>
                  <a:srgbClr val="009345"/>
                </a:solidFill>
                <a:latin typeface="Museo 500" panose="02000000000000000000" pitchFamily="50" charset="0"/>
              </a:rPr>
              <a:t>Electrical </a:t>
            </a:r>
            <a:r>
              <a:rPr lang="en-GB" sz="2000" dirty="0" smtClean="0">
                <a:solidFill>
                  <a:srgbClr val="009345"/>
                </a:solidFill>
                <a:latin typeface="Museo 500" panose="02000000000000000000" pitchFamily="50" charset="0"/>
              </a:rPr>
              <a:t>Safety</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Supervisory </a:t>
            </a:r>
            <a:r>
              <a:rPr lang="en-GB" sz="2000" dirty="0">
                <a:solidFill>
                  <a:srgbClr val="009345"/>
                </a:solidFill>
                <a:latin typeface="Museo 500" panose="02000000000000000000" pitchFamily="50" charset="0"/>
              </a:rPr>
              <a:t>Safety </a:t>
            </a:r>
            <a:endParaRPr lang="en-GB" sz="2000" dirty="0" smtClean="0">
              <a:solidFill>
                <a:srgbClr val="009345"/>
              </a:solidFill>
              <a:latin typeface="Museo 500" panose="02000000000000000000" pitchFamily="50" charset="0"/>
            </a:endParaRPr>
          </a:p>
          <a:p>
            <a:pPr marL="342900" indent="-342900">
              <a:spcBef>
                <a:spcPts val="300"/>
              </a:spcBef>
              <a:spcAft>
                <a:spcPts val="300"/>
              </a:spcAft>
              <a:buFont typeface="Arial" panose="020B0604020202020204" pitchFamily="34" charset="0"/>
              <a:buChar char="•"/>
            </a:pPr>
            <a:r>
              <a:rPr lang="en-GB" sz="2000" dirty="0">
                <a:solidFill>
                  <a:srgbClr val="009345"/>
                </a:solidFill>
                <a:latin typeface="Museo 500" panose="02000000000000000000" pitchFamily="50" charset="0"/>
              </a:rPr>
              <a:t>Personal Protective </a:t>
            </a:r>
            <a:r>
              <a:rPr lang="en-GB" sz="2000" dirty="0" smtClean="0">
                <a:solidFill>
                  <a:srgbClr val="009345"/>
                </a:solidFill>
                <a:latin typeface="Museo 500" panose="02000000000000000000" pitchFamily="50" charset="0"/>
              </a:rPr>
              <a:t>Equipment</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Respirator Protection</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Slips, Trips &amp; Falls</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Driver Safety</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Ladder Safety Training</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Chemical Hazards/GHS</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Indoor &amp; Outdoor Heat Stress</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Fire Extinguisher Training</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Working Outdoors</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Lockout-</a:t>
            </a:r>
            <a:r>
              <a:rPr lang="en-GB" sz="2000" dirty="0" err="1" smtClean="0">
                <a:solidFill>
                  <a:srgbClr val="009345"/>
                </a:solidFill>
                <a:latin typeface="Museo 500" panose="02000000000000000000" pitchFamily="50" charset="0"/>
              </a:rPr>
              <a:t>Tagout</a:t>
            </a:r>
            <a:r>
              <a:rPr lang="en-GB" sz="2000" dirty="0" smtClean="0">
                <a:solidFill>
                  <a:srgbClr val="009345"/>
                </a:solidFill>
                <a:latin typeface="Museo 500" panose="02000000000000000000" pitchFamily="50" charset="0"/>
              </a:rPr>
              <a:t> (energized equipment)</a:t>
            </a:r>
          </a:p>
          <a:p>
            <a:pPr marL="342900" indent="-342900">
              <a:spcBef>
                <a:spcPts val="300"/>
              </a:spcBef>
              <a:spcAft>
                <a:spcPts val="300"/>
              </a:spcAft>
              <a:buFont typeface="Arial" panose="020B0604020202020204" pitchFamily="34" charset="0"/>
              <a:buChar char="•"/>
            </a:pPr>
            <a:r>
              <a:rPr lang="en-GB" sz="2000" dirty="0" smtClean="0">
                <a:solidFill>
                  <a:srgbClr val="009345"/>
                </a:solidFill>
                <a:latin typeface="Museo 500" panose="02000000000000000000" pitchFamily="50" charset="0"/>
              </a:rPr>
              <a:t>Supervisory Probable Cause Drug testing, and many more!</a:t>
            </a:r>
          </a:p>
          <a:p>
            <a:pPr marL="285750" indent="-285750">
              <a:spcBef>
                <a:spcPts val="300"/>
              </a:spcBef>
              <a:spcAft>
                <a:spcPts val="300"/>
              </a:spcAft>
              <a:buFont typeface="Arial" panose="020B0604020202020204" pitchFamily="34" charset="0"/>
              <a:buChar char="•"/>
            </a:pPr>
            <a:endParaRPr lang="en-GB" sz="1600" dirty="0"/>
          </a:p>
        </p:txBody>
      </p:sp>
    </p:spTree>
    <p:extLst>
      <p:ext uri="{BB962C8B-B14F-4D97-AF65-F5344CB8AC3E}">
        <p14:creationId xmlns:p14="http://schemas.microsoft.com/office/powerpoint/2010/main" val="2524778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What is the OSHA “General Duty Clause”?</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4" name="Rectangle 3"/>
          <p:cNvSpPr/>
          <p:nvPr/>
        </p:nvSpPr>
        <p:spPr>
          <a:xfrm>
            <a:off x="5093368" y="1260409"/>
            <a:ext cx="6946231" cy="4993675"/>
          </a:xfrm>
          <a:prstGeom prst="rect">
            <a:avLst/>
          </a:prstGeom>
        </p:spPr>
        <p:txBody>
          <a:bodyPr wrap="square">
            <a:spAutoFit/>
          </a:bodyPr>
          <a:lstStyle/>
          <a:p>
            <a:pPr marL="457200" indent="-457200">
              <a:buAutoNum type="alphaLcParenBoth"/>
            </a:pPr>
            <a:r>
              <a:rPr lang="en-US" sz="2000" dirty="0" smtClean="0"/>
              <a:t>EACH EMPLOYER—</a:t>
            </a:r>
          </a:p>
          <a:p>
            <a:endParaRPr lang="en-US" sz="2000" dirty="0"/>
          </a:p>
          <a:p>
            <a:pPr marL="746125">
              <a:buAutoNum type="arabicParenBoth"/>
            </a:pPr>
            <a:r>
              <a:rPr lang="en-US" sz="2000" dirty="0" smtClean="0"/>
              <a:t> shall </a:t>
            </a:r>
            <a:r>
              <a:rPr lang="en-US" sz="2000" dirty="0"/>
              <a:t>furnish to each of his employees employment and a place of employment which are free from recognized hazards that are causing or are likely to cause death or serious physical harm to his </a:t>
            </a:r>
            <a:r>
              <a:rPr lang="en-US" sz="2000" dirty="0" smtClean="0"/>
              <a:t>employees;</a:t>
            </a:r>
          </a:p>
          <a:p>
            <a:pPr marL="746125"/>
            <a:endParaRPr lang="en-US" sz="2000" dirty="0" smtClean="0"/>
          </a:p>
          <a:p>
            <a:pPr marL="746125">
              <a:buAutoNum type="arabicParenBoth"/>
            </a:pPr>
            <a:r>
              <a:rPr lang="en-US" sz="2000" dirty="0" smtClean="0"/>
              <a:t> </a:t>
            </a:r>
            <a:r>
              <a:rPr lang="en-US" sz="2000" dirty="0"/>
              <a:t>shall comply with occupational safety and health standards promulgated under this Act</a:t>
            </a:r>
            <a:r>
              <a:rPr lang="en-US" sz="2000" dirty="0" smtClean="0"/>
              <a:t>.</a:t>
            </a:r>
          </a:p>
          <a:p>
            <a:pPr marL="746125"/>
            <a:endParaRPr lang="en-US" sz="2000" dirty="0"/>
          </a:p>
          <a:p>
            <a:pPr marL="1371600"/>
            <a:r>
              <a:rPr lang="en-US" sz="2000" dirty="0"/>
              <a:t>(b) Each employee shall comply with occupational safety and health standards and all rules, regulations, and orders issued pursuant to this Act which are applicable to his own actions and conduct.</a:t>
            </a:r>
          </a:p>
          <a:p>
            <a:pPr marL="1371600">
              <a:spcBef>
                <a:spcPts val="300"/>
              </a:spcBef>
              <a:spcAft>
                <a:spcPts val="300"/>
              </a:spcAft>
              <a:buFont typeface="Arial" panose="020B0604020202020204" pitchFamily="34" charset="0"/>
              <a:buChar char="•"/>
            </a:pPr>
            <a:endParaRPr lang="en-GB" sz="1600" dirty="0"/>
          </a:p>
        </p:txBody>
      </p:sp>
      <p:pic>
        <p:nvPicPr>
          <p:cNvPr id="4100" name="Picture 4" descr="http://www.facelift.co.uk/images/roguesgallery/Ladder%20accident%20waiting%20to%20hap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577"/>
            <a:ext cx="4724400" cy="562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12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GB" sz="3200" dirty="0">
                <a:solidFill>
                  <a:schemeClr val="bg1"/>
                </a:solidFill>
                <a:latin typeface="Museo 500" panose="02000000000000000000" pitchFamily="50" charset="0"/>
                <a:cs typeface="Adobe Arabic" panose="02040503050201020203" pitchFamily="18" charset="-78"/>
              </a:rPr>
              <a:t>A Copy of this Presentation</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2" name="Rectangle 1"/>
          <p:cNvSpPr/>
          <p:nvPr/>
        </p:nvSpPr>
        <p:spPr>
          <a:xfrm>
            <a:off x="3150542" y="1435769"/>
            <a:ext cx="8404009" cy="164431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pPr indent="4763">
              <a:defRPr/>
            </a:pPr>
            <a:r>
              <a:rPr lang="en-US" sz="2400" dirty="0">
                <a:solidFill>
                  <a:schemeClr val="tx1"/>
                </a:solidFill>
                <a:latin typeface="Museo 100"/>
              </a:rPr>
              <a:t>Email to</a:t>
            </a:r>
            <a:r>
              <a:rPr lang="en-US" sz="2400" dirty="0">
                <a:solidFill>
                  <a:srgbClr val="FF0000"/>
                </a:solidFill>
                <a:latin typeface="Museo 100"/>
              </a:rPr>
              <a:t> </a:t>
            </a:r>
            <a:r>
              <a:rPr lang="en-US" sz="2400" dirty="0" smtClean="0">
                <a:solidFill>
                  <a:schemeClr val="tx1"/>
                </a:solidFill>
                <a:latin typeface="Museo 100"/>
                <a:hlinkClick r:id="rId3"/>
              </a:rPr>
              <a:t>info@strattonagency.com</a:t>
            </a:r>
            <a:r>
              <a:rPr lang="en-US" sz="2400" dirty="0" smtClean="0">
                <a:solidFill>
                  <a:schemeClr val="tx1"/>
                </a:solidFill>
                <a:latin typeface="Museo 100"/>
              </a:rPr>
              <a:t>  </a:t>
            </a:r>
          </a:p>
          <a:p>
            <a:pPr indent="4763">
              <a:defRPr/>
            </a:pPr>
            <a:r>
              <a:rPr lang="en-US" sz="2400" dirty="0" smtClean="0">
                <a:solidFill>
                  <a:schemeClr val="tx1"/>
                </a:solidFill>
                <a:latin typeface="Museo 100"/>
              </a:rPr>
              <a:t>Subject </a:t>
            </a:r>
            <a:r>
              <a:rPr lang="en-US" sz="2400" dirty="0">
                <a:solidFill>
                  <a:schemeClr val="tx1"/>
                </a:solidFill>
                <a:latin typeface="Museo 100"/>
              </a:rPr>
              <a:t>line: </a:t>
            </a:r>
          </a:p>
          <a:p>
            <a:pPr indent="4763">
              <a:defRPr/>
            </a:pPr>
            <a:r>
              <a:rPr lang="en-US" sz="2400" dirty="0">
                <a:solidFill>
                  <a:schemeClr val="tx1"/>
                </a:solidFill>
                <a:latin typeface="Museo 100"/>
              </a:rPr>
              <a:t>“I </a:t>
            </a:r>
            <a:r>
              <a:rPr lang="en-GB" sz="2400" dirty="0">
                <a:solidFill>
                  <a:schemeClr val="tx1"/>
                </a:solidFill>
                <a:latin typeface="Museo 100"/>
              </a:rPr>
              <a:t>would like a copy of the </a:t>
            </a:r>
            <a:r>
              <a:rPr lang="en-GB" sz="2400" dirty="0" smtClean="0">
                <a:solidFill>
                  <a:schemeClr val="tx1"/>
                </a:solidFill>
                <a:latin typeface="Museo 100"/>
              </a:rPr>
              <a:t>2017 OSHA &amp; WC Cannabis Presentation</a:t>
            </a:r>
            <a:r>
              <a:rPr lang="en-US" sz="2400" dirty="0" smtClean="0">
                <a:solidFill>
                  <a:schemeClr val="tx1"/>
                </a:solidFill>
                <a:latin typeface="Museo 100"/>
              </a:rPr>
              <a:t>” – </a:t>
            </a:r>
            <a:r>
              <a:rPr lang="en-US" sz="2400" u="sng" dirty="0" smtClean="0">
                <a:solidFill>
                  <a:schemeClr val="tx1"/>
                </a:solidFill>
                <a:latin typeface="Museo 100"/>
              </a:rPr>
              <a:t>Dropbox is required</a:t>
            </a:r>
            <a:r>
              <a:rPr lang="en-US" sz="2400" dirty="0" smtClean="0">
                <a:solidFill>
                  <a:schemeClr val="tx1"/>
                </a:solidFill>
                <a:latin typeface="Museo 100"/>
              </a:rPr>
              <a:t>!</a:t>
            </a:r>
            <a:endParaRPr lang="en-US" sz="2400" dirty="0">
              <a:solidFill>
                <a:schemeClr val="tx1"/>
              </a:solidFill>
              <a:latin typeface="Museo 100"/>
            </a:endParaRPr>
          </a:p>
        </p:txBody>
      </p:sp>
      <p:sp>
        <p:nvSpPr>
          <p:cNvPr id="10" name="Rectangle 9"/>
          <p:cNvSpPr/>
          <p:nvPr/>
        </p:nvSpPr>
        <p:spPr>
          <a:xfrm>
            <a:off x="637449" y="1435769"/>
            <a:ext cx="2449433" cy="164431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Museo 100"/>
              </a:rPr>
              <a:t>Clients</a:t>
            </a:r>
          </a:p>
        </p:txBody>
      </p:sp>
      <p:sp>
        <p:nvSpPr>
          <p:cNvPr id="15" name="Rectangle 14"/>
          <p:cNvSpPr/>
          <p:nvPr/>
        </p:nvSpPr>
        <p:spPr>
          <a:xfrm>
            <a:off x="3126071" y="1507672"/>
            <a:ext cx="45719" cy="1572412"/>
          </a:xfrm>
          <a:prstGeom prst="rect">
            <a:avLst/>
          </a:prstGeom>
          <a:solidFill>
            <a:srgbClr val="009345"/>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150542" y="3232484"/>
            <a:ext cx="8404009" cy="17205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pPr indent="4763">
              <a:defRPr/>
            </a:pPr>
            <a:r>
              <a:rPr lang="en-US" sz="2400" dirty="0">
                <a:solidFill>
                  <a:schemeClr val="tx1"/>
                </a:solidFill>
                <a:latin typeface="Museo 100"/>
              </a:rPr>
              <a:t>Email to </a:t>
            </a:r>
            <a:r>
              <a:rPr lang="en-US" sz="2400" dirty="0" smtClean="0">
                <a:solidFill>
                  <a:schemeClr val="tx1"/>
                </a:solidFill>
                <a:latin typeface="Museo 100"/>
                <a:hlinkClick r:id="rId4"/>
              </a:rPr>
              <a:t>dbach@strattonagency.com</a:t>
            </a:r>
            <a:r>
              <a:rPr lang="en-US" sz="2400" dirty="0" smtClean="0">
                <a:solidFill>
                  <a:schemeClr val="tx1"/>
                </a:solidFill>
                <a:latin typeface="Museo 100"/>
              </a:rPr>
              <a:t> </a:t>
            </a:r>
            <a:endParaRPr lang="en-US" sz="2400" dirty="0">
              <a:solidFill>
                <a:schemeClr val="tx1"/>
              </a:solidFill>
              <a:latin typeface="Museo 100"/>
            </a:endParaRPr>
          </a:p>
          <a:p>
            <a:pPr indent="4763">
              <a:defRPr/>
            </a:pPr>
            <a:r>
              <a:rPr lang="en-US" sz="2400" dirty="0">
                <a:solidFill>
                  <a:schemeClr val="tx1"/>
                </a:solidFill>
                <a:latin typeface="Museo 100"/>
              </a:rPr>
              <a:t>S</a:t>
            </a:r>
            <a:r>
              <a:rPr lang="en-US" sz="2400" dirty="0" smtClean="0">
                <a:solidFill>
                  <a:schemeClr val="tx1"/>
                </a:solidFill>
                <a:latin typeface="Museo 100"/>
              </a:rPr>
              <a:t>ubject </a:t>
            </a:r>
            <a:r>
              <a:rPr lang="en-US" sz="2400" dirty="0">
                <a:solidFill>
                  <a:schemeClr val="tx1"/>
                </a:solidFill>
                <a:latin typeface="Museo 100"/>
              </a:rPr>
              <a:t>line:</a:t>
            </a:r>
          </a:p>
          <a:p>
            <a:pPr indent="4763">
              <a:defRPr/>
            </a:pPr>
            <a:r>
              <a:rPr lang="en-US" sz="2400" dirty="0">
                <a:solidFill>
                  <a:schemeClr val="tx1"/>
                </a:solidFill>
                <a:latin typeface="Museo 100"/>
              </a:rPr>
              <a:t>“I </a:t>
            </a:r>
            <a:r>
              <a:rPr lang="en-GB" sz="2400" dirty="0">
                <a:solidFill>
                  <a:schemeClr val="tx1"/>
                </a:solidFill>
                <a:latin typeface="Museo 100"/>
              </a:rPr>
              <a:t>would like a copy of the 2017 </a:t>
            </a:r>
            <a:r>
              <a:rPr lang="en-GB" sz="2400" dirty="0" smtClean="0">
                <a:solidFill>
                  <a:schemeClr val="tx1"/>
                </a:solidFill>
                <a:latin typeface="Museo 100"/>
              </a:rPr>
              <a:t>OSHA &amp; WC </a:t>
            </a:r>
            <a:r>
              <a:rPr lang="en-GB" sz="2400" dirty="0">
                <a:solidFill>
                  <a:schemeClr val="tx1"/>
                </a:solidFill>
                <a:latin typeface="Museo 100"/>
              </a:rPr>
              <a:t>Cannabis Presentation</a:t>
            </a:r>
            <a:r>
              <a:rPr lang="en-US" sz="2400" dirty="0" smtClean="0">
                <a:solidFill>
                  <a:schemeClr val="tx1"/>
                </a:solidFill>
                <a:latin typeface="Museo 100"/>
              </a:rPr>
              <a:t>”. Deisy Bach will contact you personally! – </a:t>
            </a:r>
            <a:r>
              <a:rPr lang="en-US" sz="2400" u="sng" dirty="0" smtClean="0">
                <a:solidFill>
                  <a:schemeClr val="tx1"/>
                </a:solidFill>
                <a:latin typeface="Museo 100"/>
              </a:rPr>
              <a:t>DropBox is required</a:t>
            </a:r>
            <a:r>
              <a:rPr lang="en-US" sz="2400" dirty="0" smtClean="0">
                <a:solidFill>
                  <a:schemeClr val="tx1"/>
                </a:solidFill>
                <a:latin typeface="Museo 100"/>
              </a:rPr>
              <a:t>!</a:t>
            </a:r>
            <a:endParaRPr lang="en-US" sz="2400" dirty="0">
              <a:solidFill>
                <a:schemeClr val="tx1"/>
              </a:solidFill>
              <a:latin typeface="Museo 100"/>
            </a:endParaRPr>
          </a:p>
        </p:txBody>
      </p:sp>
      <p:sp>
        <p:nvSpPr>
          <p:cNvPr id="28" name="Rectangle 27"/>
          <p:cNvSpPr/>
          <p:nvPr/>
        </p:nvSpPr>
        <p:spPr>
          <a:xfrm>
            <a:off x="637449" y="3232484"/>
            <a:ext cx="2449433" cy="172051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Museo 100"/>
              </a:rPr>
              <a:t>Non-clients</a:t>
            </a:r>
          </a:p>
        </p:txBody>
      </p:sp>
      <p:sp>
        <p:nvSpPr>
          <p:cNvPr id="29" name="Rectangle 28"/>
          <p:cNvSpPr/>
          <p:nvPr/>
        </p:nvSpPr>
        <p:spPr>
          <a:xfrm>
            <a:off x="3101134" y="3296653"/>
            <a:ext cx="45719" cy="1656347"/>
          </a:xfrm>
          <a:prstGeom prst="rect">
            <a:avLst/>
          </a:prstGeom>
          <a:solidFill>
            <a:srgbClr val="009345"/>
          </a:solidFill>
          <a:ln>
            <a:solidFill>
              <a:srgbClr val="009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37449" y="4953000"/>
            <a:ext cx="10917102" cy="145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pPr algn="ctr"/>
            <a:r>
              <a:rPr lang="en-GB" sz="3600" b="1" dirty="0">
                <a:solidFill>
                  <a:srgbClr val="00901F"/>
                </a:solidFill>
                <a:latin typeface="Museo 500" panose="02000000000000000000" pitchFamily="50" charset="0"/>
              </a:rPr>
              <a:t>Copies of this presentation will be sent out on pdf format only.</a:t>
            </a:r>
            <a:endParaRPr lang="en-US" sz="3600" b="1" dirty="0">
              <a:solidFill>
                <a:srgbClr val="00901F"/>
              </a:solidFill>
              <a:latin typeface="Museo 500" panose="02000000000000000000" pitchFamily="50" charset="0"/>
            </a:endParaRPr>
          </a:p>
        </p:txBody>
      </p:sp>
    </p:spTree>
    <p:extLst>
      <p:ext uri="{BB962C8B-B14F-4D97-AF65-F5344CB8AC3E}">
        <p14:creationId xmlns:p14="http://schemas.microsoft.com/office/powerpoint/2010/main" val="1030831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OSHA Posting Requirements</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4" name="Rectangle 3"/>
          <p:cNvSpPr/>
          <p:nvPr/>
        </p:nvSpPr>
        <p:spPr>
          <a:xfrm>
            <a:off x="4227096" y="1260409"/>
            <a:ext cx="7812504" cy="5570756"/>
          </a:xfrm>
          <a:prstGeom prst="rect">
            <a:avLst/>
          </a:prstGeom>
        </p:spPr>
        <p:txBody>
          <a:bodyPr wrap="square">
            <a:spAutoFit/>
          </a:bodyPr>
          <a:lstStyle/>
          <a:p>
            <a:pPr marL="168275">
              <a:spcBef>
                <a:spcPts val="300"/>
              </a:spcBef>
              <a:spcAft>
                <a:spcPts val="300"/>
              </a:spcAft>
            </a:pPr>
            <a:r>
              <a:rPr lang="en-GB" sz="2400" dirty="0" smtClean="0">
                <a:solidFill>
                  <a:srgbClr val="007035"/>
                </a:solidFill>
                <a:latin typeface="Museo 100"/>
              </a:rPr>
              <a:t>OSHA, by law, requires most employers to post certain posting which include, but may not be limited to:</a:t>
            </a:r>
          </a:p>
          <a:p>
            <a:pPr marL="914400" indent="-457200">
              <a:spcBef>
                <a:spcPts val="300"/>
              </a:spcBef>
              <a:spcAft>
                <a:spcPts val="300"/>
              </a:spcAft>
              <a:buFont typeface="Arial" panose="020B0604020202020204" pitchFamily="34" charset="0"/>
              <a:buChar char="•"/>
            </a:pPr>
            <a:r>
              <a:rPr lang="en-GB" sz="2000" dirty="0" smtClean="0">
                <a:solidFill>
                  <a:srgbClr val="007035"/>
                </a:solidFill>
                <a:latin typeface="Museo 100"/>
              </a:rPr>
              <a:t>OSHA – It’s the Law!</a:t>
            </a:r>
          </a:p>
          <a:p>
            <a:pPr marL="914400" indent="-457200">
              <a:spcBef>
                <a:spcPts val="300"/>
              </a:spcBef>
              <a:spcAft>
                <a:spcPts val="300"/>
              </a:spcAft>
              <a:buFont typeface="Arial" panose="020B0604020202020204" pitchFamily="34" charset="0"/>
              <a:buChar char="•"/>
            </a:pPr>
            <a:r>
              <a:rPr lang="en-GB" sz="2000" dirty="0" smtClean="0">
                <a:solidFill>
                  <a:srgbClr val="007035"/>
                </a:solidFill>
                <a:latin typeface="Museo 100"/>
              </a:rPr>
              <a:t>OSHA 300A Form annually</a:t>
            </a:r>
          </a:p>
          <a:p>
            <a:pPr marL="914400" indent="-457200">
              <a:spcBef>
                <a:spcPts val="300"/>
              </a:spcBef>
              <a:spcAft>
                <a:spcPts val="300"/>
              </a:spcAft>
              <a:buFont typeface="Arial" panose="020B0604020202020204" pitchFamily="34" charset="0"/>
              <a:buChar char="•"/>
            </a:pPr>
            <a:r>
              <a:rPr lang="en-GB" sz="2000" dirty="0" smtClean="0">
                <a:solidFill>
                  <a:srgbClr val="007035"/>
                </a:solidFill>
                <a:latin typeface="Museo 100"/>
              </a:rPr>
              <a:t>Forklift Poster</a:t>
            </a:r>
            <a:endParaRPr lang="en-GB" sz="2000" dirty="0">
              <a:solidFill>
                <a:srgbClr val="007035"/>
              </a:solidFill>
              <a:latin typeface="Museo 100"/>
            </a:endParaRPr>
          </a:p>
          <a:p>
            <a:pPr marL="168275">
              <a:spcBef>
                <a:spcPts val="300"/>
              </a:spcBef>
              <a:spcAft>
                <a:spcPts val="300"/>
              </a:spcAft>
            </a:pPr>
            <a:r>
              <a:rPr lang="en-GB" sz="2400" dirty="0" smtClean="0">
                <a:solidFill>
                  <a:srgbClr val="007035"/>
                </a:solidFill>
                <a:latin typeface="Museo 100"/>
              </a:rPr>
              <a:t>Other states, </a:t>
            </a:r>
            <a:r>
              <a:rPr lang="en-GB" sz="2400" dirty="0">
                <a:solidFill>
                  <a:srgbClr val="007035"/>
                </a:solidFill>
                <a:latin typeface="Museo 100"/>
              </a:rPr>
              <a:t>by law, </a:t>
            </a:r>
            <a:r>
              <a:rPr lang="en-GB" sz="2400" dirty="0" smtClean="0">
                <a:solidFill>
                  <a:srgbClr val="007035"/>
                </a:solidFill>
                <a:latin typeface="Museo 100"/>
              </a:rPr>
              <a:t>may also require specific posters to be posted by law.</a:t>
            </a:r>
          </a:p>
          <a:p>
            <a:pPr marL="168275">
              <a:spcBef>
                <a:spcPts val="300"/>
              </a:spcBef>
              <a:spcAft>
                <a:spcPts val="300"/>
              </a:spcAft>
            </a:pPr>
            <a:r>
              <a:rPr lang="en-GB" sz="2400" dirty="0" smtClean="0">
                <a:solidFill>
                  <a:srgbClr val="007035"/>
                </a:solidFill>
                <a:latin typeface="Museo 100"/>
              </a:rPr>
              <a:t>OSHA does not require their posters to be published in other languages but highly recommends Spanish postings, if applicable.</a:t>
            </a:r>
          </a:p>
          <a:p>
            <a:pPr marL="168275">
              <a:spcBef>
                <a:spcPts val="300"/>
              </a:spcBef>
              <a:spcAft>
                <a:spcPts val="300"/>
              </a:spcAft>
            </a:pPr>
            <a:r>
              <a:rPr lang="en-GB" sz="2400" dirty="0" smtClean="0">
                <a:solidFill>
                  <a:srgbClr val="007035"/>
                </a:solidFill>
                <a:latin typeface="Museo 100"/>
              </a:rPr>
              <a:t>State posting may be required to be in a language comparable to your workface!</a:t>
            </a:r>
          </a:p>
          <a:p>
            <a:pPr marL="168275">
              <a:spcBef>
                <a:spcPts val="300"/>
              </a:spcBef>
              <a:spcAft>
                <a:spcPts val="300"/>
              </a:spcAft>
            </a:pPr>
            <a:r>
              <a:rPr lang="en-GB" sz="2400" dirty="0" smtClean="0">
                <a:solidFill>
                  <a:srgbClr val="007035"/>
                </a:solidFill>
                <a:latin typeface="Museo 100"/>
              </a:rPr>
              <a:t>Some posters may be required to be updated annually.</a:t>
            </a:r>
            <a:endParaRPr lang="en-GB" sz="2400" dirty="0">
              <a:solidFill>
                <a:srgbClr val="007035"/>
              </a:solidFill>
              <a:latin typeface="Museo 100"/>
            </a:endParaRPr>
          </a:p>
          <a:p>
            <a:pPr marL="914400" indent="-457200">
              <a:spcBef>
                <a:spcPts val="300"/>
              </a:spcBef>
              <a:spcAft>
                <a:spcPts val="300"/>
              </a:spcAft>
              <a:buFont typeface="Arial" panose="020B0604020202020204" pitchFamily="34" charset="0"/>
              <a:buChar char="•"/>
            </a:pPr>
            <a:endParaRPr lang="en-GB" sz="1600" dirty="0">
              <a:solidFill>
                <a:srgbClr val="007035"/>
              </a:solidFill>
              <a:latin typeface="Museo 100"/>
            </a:endParaRPr>
          </a:p>
        </p:txBody>
      </p:sp>
      <p:pic>
        <p:nvPicPr>
          <p:cNvPr id="5128" name="Picture 8" descr="OSHA's Free Workplace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33577"/>
            <a:ext cx="4058653" cy="564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What is Workers’ Compensation</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9" name="Rectangle 8"/>
          <p:cNvSpPr/>
          <p:nvPr/>
        </p:nvSpPr>
        <p:spPr>
          <a:xfrm>
            <a:off x="6376737" y="1417483"/>
            <a:ext cx="5546747" cy="5632311"/>
          </a:xfrm>
          <a:prstGeom prst="rect">
            <a:avLst/>
          </a:prstGeom>
        </p:spPr>
        <p:txBody>
          <a:bodyPr wrap="square">
            <a:spAutoFit/>
          </a:bodyPr>
          <a:lstStyle/>
          <a:p>
            <a:r>
              <a:rPr lang="en-US" sz="2000" dirty="0" smtClean="0"/>
              <a:t>Workers’ Compensation is a </a:t>
            </a:r>
            <a:r>
              <a:rPr lang="en-US" sz="2000" dirty="0"/>
              <a:t>form of insurance providing wage replacement and medical benefits to employees injured in the course of employment in exchange for mandatory relinquishment of the employee's right to sue his or her employer for the tort of negligence</a:t>
            </a:r>
            <a:r>
              <a:rPr lang="en-US" sz="2000" dirty="0" smtClean="0"/>
              <a:t>. Workers’ Compensation is nationwide!</a:t>
            </a:r>
            <a:endParaRPr lang="en-US" sz="2000" dirty="0"/>
          </a:p>
          <a:p>
            <a:endParaRPr lang="en-US" sz="2000" dirty="0"/>
          </a:p>
          <a:p>
            <a:r>
              <a:rPr lang="en-US" sz="2000" dirty="0" smtClean="0"/>
              <a:t>Workers’ Compensation costs are a bottom line cost that can affect your profitability.</a:t>
            </a:r>
          </a:p>
          <a:p>
            <a:endParaRPr lang="en-US" sz="2000" dirty="0"/>
          </a:p>
          <a:p>
            <a:r>
              <a:rPr lang="en-US" sz="2000" dirty="0" smtClean="0"/>
              <a:t>Reporting accidents to your Workers’ Compensation Carrier is very important to you, as if you do it properly (Exclusive Remedy Law), you cannot be held financially liable for the employee’s injuries.</a:t>
            </a:r>
          </a:p>
          <a:p>
            <a:endParaRPr lang="en-US" sz="2000" dirty="0">
              <a:solidFill>
                <a:srgbClr val="C00000"/>
              </a:solidFill>
            </a:endParaRPr>
          </a:p>
          <a:p>
            <a:r>
              <a:rPr lang="en-US" sz="2000" dirty="0" smtClean="0">
                <a:solidFill>
                  <a:srgbClr val="C00000"/>
                </a:solidFill>
              </a:rPr>
              <a:t> </a:t>
            </a:r>
            <a:endParaRPr lang="en-US" sz="20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714"/>
          <a:stretch/>
        </p:blipFill>
        <p:spPr>
          <a:xfrm>
            <a:off x="0" y="1193349"/>
            <a:ext cx="6139543" cy="5671908"/>
          </a:xfrm>
          <a:prstGeom prst="rect">
            <a:avLst/>
          </a:prstGeom>
        </p:spPr>
      </p:pic>
    </p:spTree>
    <p:extLst>
      <p:ext uri="{BB962C8B-B14F-4D97-AF65-F5344CB8AC3E}">
        <p14:creationId xmlns:p14="http://schemas.microsoft.com/office/powerpoint/2010/main" val="2994499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Stratton Agency is Here to Help!</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9" name="Rectangle 8"/>
          <p:cNvSpPr/>
          <p:nvPr/>
        </p:nvSpPr>
        <p:spPr>
          <a:xfrm>
            <a:off x="6280484" y="1417483"/>
            <a:ext cx="5702969" cy="3477875"/>
          </a:xfrm>
          <a:prstGeom prst="rect">
            <a:avLst/>
          </a:prstGeom>
        </p:spPr>
        <p:txBody>
          <a:bodyPr wrap="square">
            <a:spAutoFit/>
          </a:bodyPr>
          <a:lstStyle/>
          <a:p>
            <a:r>
              <a:rPr lang="en-US" sz="2000" dirty="0" smtClean="0"/>
              <a:t>Various forms of insurances can be complicated. A future webinar will deal with your insurance  needs. At that time, we will also introduce some of our dedicated people to you!</a:t>
            </a:r>
          </a:p>
          <a:p>
            <a:endParaRPr lang="en-US" sz="2000" dirty="0"/>
          </a:p>
          <a:p>
            <a:r>
              <a:rPr lang="en-US" sz="2000" dirty="0" smtClean="0"/>
              <a:t>We will be able to answer some of your basic questions  during this webinar and put you in touch with the right person here at Stratton Agency!</a:t>
            </a:r>
          </a:p>
          <a:p>
            <a:endParaRPr lang="en-US" sz="2000" dirty="0"/>
          </a:p>
          <a:p>
            <a:r>
              <a:rPr lang="en-US" sz="2000" dirty="0" smtClean="0"/>
              <a:t>Look towards </a:t>
            </a:r>
            <a:r>
              <a:rPr lang="en-US" sz="2000" dirty="0" smtClean="0">
                <a:hlinkClick r:id="rId3"/>
              </a:rPr>
              <a:t>www.ninepointstrategies.com</a:t>
            </a:r>
            <a:r>
              <a:rPr lang="en-US" sz="2000" dirty="0" smtClean="0"/>
              <a:t> for upcoming webinar dates  and team bios!</a:t>
            </a:r>
            <a:endParaRPr lang="en-US" sz="2000" dirty="0"/>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714"/>
          <a:stretch/>
        </p:blipFill>
        <p:spPr>
          <a:xfrm>
            <a:off x="0" y="1193349"/>
            <a:ext cx="6139543" cy="5671908"/>
          </a:xfrm>
          <a:prstGeom prst="rect">
            <a:avLst/>
          </a:prstGeom>
        </p:spPr>
      </p:pic>
    </p:spTree>
    <p:extLst>
      <p:ext uri="{BB962C8B-B14F-4D97-AF65-F5344CB8AC3E}">
        <p14:creationId xmlns:p14="http://schemas.microsoft.com/office/powerpoint/2010/main" val="4118990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Obey All Laws!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548" t="11059" r="21096" b="6929"/>
          <a:stretch/>
        </p:blipFill>
        <p:spPr>
          <a:xfrm>
            <a:off x="0" y="1233576"/>
            <a:ext cx="7126514" cy="5624423"/>
          </a:xfrm>
          <a:prstGeom prst="rect">
            <a:avLst/>
          </a:prstGeom>
        </p:spPr>
      </p:pic>
      <p:sp>
        <p:nvSpPr>
          <p:cNvPr id="9" name="Rectangle 8"/>
          <p:cNvSpPr/>
          <p:nvPr/>
        </p:nvSpPr>
        <p:spPr>
          <a:xfrm>
            <a:off x="7299158" y="1335742"/>
            <a:ext cx="4708358" cy="4708981"/>
          </a:xfrm>
          <a:prstGeom prst="rect">
            <a:avLst/>
          </a:prstGeom>
        </p:spPr>
        <p:txBody>
          <a:bodyPr wrap="square">
            <a:spAutoFit/>
          </a:bodyPr>
          <a:lstStyle/>
          <a:p>
            <a:r>
              <a:rPr lang="en-GB" sz="2000" dirty="0" smtClean="0">
                <a:solidFill>
                  <a:srgbClr val="009345"/>
                </a:solidFill>
                <a:latin typeface="Museo 500" panose="02000000000000000000" pitchFamily="50" charset="0"/>
              </a:rPr>
              <a:t>You are a new </a:t>
            </a:r>
            <a:r>
              <a:rPr lang="en-GB" sz="2000" dirty="0">
                <a:solidFill>
                  <a:srgbClr val="009345"/>
                </a:solidFill>
                <a:latin typeface="Museo 500" panose="02000000000000000000" pitchFamily="50" charset="0"/>
              </a:rPr>
              <a:t>and growing company in an industry </a:t>
            </a:r>
            <a:r>
              <a:rPr lang="en-GB" sz="2000" dirty="0" smtClean="0">
                <a:solidFill>
                  <a:srgbClr val="009345"/>
                </a:solidFill>
                <a:latin typeface="Museo 500" panose="02000000000000000000" pitchFamily="50" charset="0"/>
              </a:rPr>
              <a:t>that faces </a:t>
            </a:r>
            <a:r>
              <a:rPr lang="en-GB" sz="2000" dirty="0">
                <a:solidFill>
                  <a:srgbClr val="009345"/>
                </a:solidFill>
                <a:latin typeface="Museo 500" panose="02000000000000000000" pitchFamily="50" charset="0"/>
              </a:rPr>
              <a:t>many </a:t>
            </a:r>
            <a:r>
              <a:rPr lang="en-GB" sz="2000" dirty="0" smtClean="0">
                <a:solidFill>
                  <a:srgbClr val="009345"/>
                </a:solidFill>
                <a:latin typeface="Museo 500" panose="02000000000000000000" pitchFamily="50" charset="0"/>
              </a:rPr>
              <a:t>challenges. There </a:t>
            </a:r>
            <a:r>
              <a:rPr lang="en-GB" sz="2000" dirty="0">
                <a:solidFill>
                  <a:srgbClr val="009345"/>
                </a:solidFill>
                <a:latin typeface="Museo 500" panose="02000000000000000000" pitchFamily="50" charset="0"/>
              </a:rPr>
              <a:t>are people out there waiting for you to make a mistake. </a:t>
            </a:r>
            <a:endParaRPr lang="en-GB" sz="2000" dirty="0" smtClean="0">
              <a:solidFill>
                <a:srgbClr val="009345"/>
              </a:solidFill>
              <a:latin typeface="Museo 500" panose="02000000000000000000" pitchFamily="50" charset="0"/>
            </a:endParaRPr>
          </a:p>
          <a:p>
            <a:endParaRPr lang="en-GB" sz="2000" dirty="0">
              <a:solidFill>
                <a:srgbClr val="009345"/>
              </a:solidFill>
              <a:latin typeface="Museo 500" panose="02000000000000000000" pitchFamily="50" charset="0"/>
            </a:endParaRPr>
          </a:p>
          <a:p>
            <a:r>
              <a:rPr lang="en-GB" sz="2000" dirty="0" smtClean="0">
                <a:solidFill>
                  <a:srgbClr val="009345"/>
                </a:solidFill>
                <a:latin typeface="Museo 500" panose="02000000000000000000" pitchFamily="50" charset="0"/>
              </a:rPr>
              <a:t>Meeting federal</a:t>
            </a:r>
            <a:r>
              <a:rPr lang="en-GB" sz="2000" dirty="0">
                <a:solidFill>
                  <a:srgbClr val="009345"/>
                </a:solidFill>
                <a:latin typeface="Museo 500" panose="02000000000000000000" pitchFamily="50" charset="0"/>
              </a:rPr>
              <a:t>, state and </a:t>
            </a:r>
            <a:r>
              <a:rPr lang="en-GB" sz="2000" dirty="0" smtClean="0">
                <a:solidFill>
                  <a:srgbClr val="009345"/>
                </a:solidFill>
                <a:latin typeface="Museo 500" panose="02000000000000000000" pitchFamily="50" charset="0"/>
              </a:rPr>
              <a:t>local  employment laws is critical to your success.</a:t>
            </a:r>
            <a:endParaRPr lang="en-GB" sz="2000" dirty="0">
              <a:solidFill>
                <a:srgbClr val="009345"/>
              </a:solidFill>
              <a:latin typeface="Museo 500" panose="02000000000000000000" pitchFamily="50" charset="0"/>
            </a:endParaRPr>
          </a:p>
          <a:p>
            <a:endParaRPr lang="en-GB" sz="2000" dirty="0" smtClean="0">
              <a:solidFill>
                <a:srgbClr val="009345"/>
              </a:solidFill>
              <a:latin typeface="Museo 500" panose="02000000000000000000" pitchFamily="50" charset="0"/>
            </a:endParaRPr>
          </a:p>
          <a:p>
            <a:r>
              <a:rPr lang="en-GB" sz="2000" dirty="0" smtClean="0">
                <a:solidFill>
                  <a:srgbClr val="009345"/>
                </a:solidFill>
                <a:latin typeface="Museo 500" panose="02000000000000000000" pitchFamily="50" charset="0"/>
              </a:rPr>
              <a:t>Compliance saves you money and keeps you in business.</a:t>
            </a:r>
          </a:p>
          <a:p>
            <a:endParaRPr lang="en-GB" sz="2000" dirty="0">
              <a:solidFill>
                <a:srgbClr val="009345"/>
              </a:solidFill>
              <a:latin typeface="Museo 500" panose="02000000000000000000" pitchFamily="50" charset="0"/>
            </a:endParaRPr>
          </a:p>
          <a:p>
            <a:r>
              <a:rPr lang="en-GB" sz="2000" dirty="0" smtClean="0">
                <a:solidFill>
                  <a:srgbClr val="009345"/>
                </a:solidFill>
                <a:latin typeface="Museo 500" panose="02000000000000000000" pitchFamily="50" charset="0"/>
              </a:rPr>
              <a:t>Besides</a:t>
            </a:r>
            <a:r>
              <a:rPr lang="en-GB" sz="2000" dirty="0">
                <a:solidFill>
                  <a:srgbClr val="009345"/>
                </a:solidFill>
                <a:latin typeface="Museo 500" panose="02000000000000000000" pitchFamily="50" charset="0"/>
              </a:rPr>
              <a:t>, </a:t>
            </a:r>
            <a:r>
              <a:rPr lang="en-GB" sz="2000" dirty="0" smtClean="0">
                <a:solidFill>
                  <a:srgbClr val="009345"/>
                </a:solidFill>
                <a:latin typeface="Museo 500" panose="02000000000000000000" pitchFamily="50" charset="0"/>
              </a:rPr>
              <a:t>State Cannabis permits </a:t>
            </a:r>
            <a:r>
              <a:rPr lang="en-GB" sz="2000" dirty="0">
                <a:solidFill>
                  <a:srgbClr val="009345"/>
                </a:solidFill>
                <a:latin typeface="Museo 500" panose="02000000000000000000" pitchFamily="50" charset="0"/>
              </a:rPr>
              <a:t>require you to “Obey All Laws”, and that includes </a:t>
            </a:r>
            <a:r>
              <a:rPr lang="en-GB" sz="2000" dirty="0" smtClean="0">
                <a:solidFill>
                  <a:srgbClr val="009345"/>
                </a:solidFill>
                <a:latin typeface="Museo 500" panose="02000000000000000000" pitchFamily="50" charset="0"/>
              </a:rPr>
              <a:t>OSHA </a:t>
            </a:r>
            <a:r>
              <a:rPr lang="en-GB" sz="2000" dirty="0">
                <a:solidFill>
                  <a:srgbClr val="009345"/>
                </a:solidFill>
                <a:latin typeface="Museo 500" panose="02000000000000000000" pitchFamily="50" charset="0"/>
              </a:rPr>
              <a:t>laws!</a:t>
            </a:r>
          </a:p>
        </p:txBody>
      </p:sp>
    </p:spTree>
    <p:extLst>
      <p:ext uri="{BB962C8B-B14F-4D97-AF65-F5344CB8AC3E}">
        <p14:creationId xmlns:p14="http://schemas.microsoft.com/office/powerpoint/2010/main" val="4189351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1680"/>
          <a:stretch/>
        </p:blipFill>
        <p:spPr>
          <a:xfrm>
            <a:off x="5562601" y="1215004"/>
            <a:ext cx="6629399" cy="5642996"/>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Summary</a:t>
            </a:r>
          </a:p>
        </p:txBody>
      </p:sp>
      <p:sp>
        <p:nvSpPr>
          <p:cNvPr id="8" name="Rectangle 7"/>
          <p:cNvSpPr/>
          <p:nvPr/>
        </p:nvSpPr>
        <p:spPr>
          <a:xfrm>
            <a:off x="845003" y="1818035"/>
            <a:ext cx="4317547" cy="4093428"/>
          </a:xfrm>
          <a:prstGeom prst="rect">
            <a:avLst/>
          </a:prstGeom>
        </p:spPr>
        <p:txBody>
          <a:bodyPr wrap="square">
            <a:spAutoFit/>
          </a:bodyPr>
          <a:lstStyle/>
          <a:p>
            <a:r>
              <a:rPr lang="en-GB" sz="2000" dirty="0">
                <a:latin typeface="Museo 500" panose="02000000000000000000" pitchFamily="50" charset="0"/>
              </a:rPr>
              <a:t>E</a:t>
            </a:r>
            <a:r>
              <a:rPr lang="en-GB" sz="2000" dirty="0" smtClean="0">
                <a:latin typeface="Museo 500" panose="02000000000000000000" pitchFamily="50" charset="0"/>
              </a:rPr>
              <a:t>mployers </a:t>
            </a:r>
            <a:r>
              <a:rPr lang="en-GB" sz="2000" dirty="0">
                <a:latin typeface="Museo 500" panose="02000000000000000000" pitchFamily="50" charset="0"/>
              </a:rPr>
              <a:t>must comply with all federal</a:t>
            </a:r>
            <a:r>
              <a:rPr lang="en-GB" sz="2000" dirty="0" smtClean="0">
                <a:latin typeface="Museo 500" panose="02000000000000000000" pitchFamily="50" charset="0"/>
              </a:rPr>
              <a:t>, and OSHA and Workers’ Compensation laws!</a:t>
            </a:r>
          </a:p>
          <a:p>
            <a:endParaRPr lang="en-GB" sz="2000" dirty="0">
              <a:latin typeface="Museo 500" panose="02000000000000000000" pitchFamily="50" charset="0"/>
            </a:endParaRPr>
          </a:p>
          <a:p>
            <a:r>
              <a:rPr lang="en-GB" sz="2000" dirty="0" smtClean="0">
                <a:latin typeface="Museo 500" panose="02000000000000000000" pitchFamily="50" charset="0"/>
              </a:rPr>
              <a:t>OSHA regulations </a:t>
            </a:r>
            <a:r>
              <a:rPr lang="en-GB" sz="2000" dirty="0">
                <a:latin typeface="Museo 500" panose="02000000000000000000" pitchFamily="50" charset="0"/>
              </a:rPr>
              <a:t>are some of the most </a:t>
            </a:r>
            <a:r>
              <a:rPr lang="en-GB" sz="2000" dirty="0" smtClean="0">
                <a:latin typeface="Museo 500" panose="02000000000000000000" pitchFamily="50" charset="0"/>
              </a:rPr>
              <a:t>complex laws that you will face. </a:t>
            </a:r>
          </a:p>
          <a:p>
            <a:endParaRPr lang="en-GB" sz="2000" dirty="0">
              <a:latin typeface="Museo 500" panose="02000000000000000000" pitchFamily="50" charset="0"/>
            </a:endParaRPr>
          </a:p>
          <a:p>
            <a:r>
              <a:rPr lang="en-GB" sz="2000" dirty="0" smtClean="0">
                <a:latin typeface="Museo 500" panose="02000000000000000000" pitchFamily="50" charset="0"/>
              </a:rPr>
              <a:t>Remember, OSHA can fine owners, managers and supervisors and even result in prison time!</a:t>
            </a:r>
          </a:p>
          <a:p>
            <a:endParaRPr lang="en-GB" sz="2000" dirty="0" smtClean="0">
              <a:latin typeface="Museo 500" panose="02000000000000000000" pitchFamily="50" charset="0"/>
            </a:endParaRPr>
          </a:p>
          <a:p>
            <a:r>
              <a:rPr lang="en-GB" sz="2000" dirty="0" smtClean="0">
                <a:latin typeface="Museo 500" panose="02000000000000000000" pitchFamily="50" charset="0"/>
              </a:rPr>
              <a:t>To find out more</a:t>
            </a:r>
            <a:r>
              <a:rPr lang="en-GB" sz="2000" dirty="0">
                <a:latin typeface="Museo 500" panose="02000000000000000000" pitchFamily="50" charset="0"/>
              </a:rPr>
              <a:t>, contact </a:t>
            </a:r>
            <a:r>
              <a:rPr lang="en-GB" sz="2000" dirty="0" smtClean="0">
                <a:latin typeface="Museo 500" panose="02000000000000000000" pitchFamily="50" charset="0"/>
              </a:rPr>
              <a:t>us at </a:t>
            </a:r>
            <a:r>
              <a:rPr lang="en-GB" sz="2000" dirty="0" smtClean="0">
                <a:latin typeface="Museo 500" panose="02000000000000000000" pitchFamily="50" charset="0"/>
                <a:hlinkClick r:id="rId4"/>
              </a:rPr>
              <a:t>info@strattonagency.com</a:t>
            </a:r>
            <a:r>
              <a:rPr lang="en-GB" sz="2000" dirty="0">
                <a:latin typeface="Museo 500" panose="02000000000000000000" pitchFamily="50" charset="0"/>
              </a:rPr>
              <a:t>.</a:t>
            </a:r>
          </a:p>
        </p:txBody>
      </p:sp>
    </p:spTree>
    <p:extLst>
      <p:ext uri="{BB962C8B-B14F-4D97-AF65-F5344CB8AC3E}">
        <p14:creationId xmlns:p14="http://schemas.microsoft.com/office/powerpoint/2010/main" val="1246070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Nine Point Strategies Team</a:t>
            </a:r>
          </a:p>
        </p:txBody>
      </p:sp>
      <p:sp>
        <p:nvSpPr>
          <p:cNvPr id="4" name="Rectangle 3"/>
          <p:cNvSpPr/>
          <p:nvPr/>
        </p:nvSpPr>
        <p:spPr>
          <a:xfrm>
            <a:off x="338564" y="1480235"/>
            <a:ext cx="4789714" cy="707886"/>
          </a:xfrm>
          <a:prstGeom prst="rect">
            <a:avLst/>
          </a:prstGeom>
        </p:spPr>
        <p:txBody>
          <a:bodyPr wrap="square">
            <a:spAutoFit/>
          </a:bodyPr>
          <a:lstStyle/>
          <a:p>
            <a:r>
              <a:rPr lang="en-GB" sz="2000" dirty="0">
                <a:latin typeface="Museo 500" panose="02000000000000000000" pitchFamily="50" charset="0"/>
              </a:rPr>
              <a:t>For your Nine Points Strategies team, please </a:t>
            </a:r>
            <a:r>
              <a:rPr lang="en-GB" sz="2000" dirty="0" smtClean="0">
                <a:latin typeface="Museo 500" panose="02000000000000000000" pitchFamily="50" charset="0"/>
              </a:rPr>
              <a:t>contact </a:t>
            </a:r>
            <a:r>
              <a:rPr lang="en-GB" sz="2000" dirty="0" smtClean="0">
                <a:latin typeface="Museo 500" panose="02000000000000000000" pitchFamily="50" charset="0"/>
                <a:hlinkClick r:id="rId3"/>
              </a:rPr>
              <a:t>info@strattonagency.com</a:t>
            </a:r>
            <a:r>
              <a:rPr lang="en-GB" sz="2000" dirty="0" smtClean="0">
                <a:latin typeface="Museo 500" panose="02000000000000000000" pitchFamily="50" charset="0"/>
              </a:rPr>
              <a:t> </a:t>
            </a:r>
            <a:endParaRPr lang="en-GB" sz="2000" dirty="0">
              <a:solidFill>
                <a:srgbClr val="009345"/>
              </a:solidFill>
              <a:latin typeface="Museo 500" panose="02000000000000000000" pitchFamily="50" charset="0"/>
            </a:endParaRPr>
          </a:p>
        </p:txBody>
      </p:sp>
      <p:sp>
        <p:nvSpPr>
          <p:cNvPr id="9" name="Rectangle 8"/>
          <p:cNvSpPr/>
          <p:nvPr/>
        </p:nvSpPr>
        <p:spPr>
          <a:xfrm>
            <a:off x="338563" y="2503729"/>
            <a:ext cx="4915607" cy="75474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useo 500" panose="02000000000000000000" pitchFamily="50" charset="0"/>
              </a:rPr>
              <a:t>As a full service vendor, we offer:</a:t>
            </a:r>
          </a:p>
        </p:txBody>
      </p:sp>
      <p:sp>
        <p:nvSpPr>
          <p:cNvPr id="11" name="Rectangle 10"/>
          <p:cNvSpPr/>
          <p:nvPr/>
        </p:nvSpPr>
        <p:spPr>
          <a:xfrm>
            <a:off x="338563" y="3321502"/>
            <a:ext cx="4915607" cy="754743"/>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useo 500" panose="02000000000000000000" pitchFamily="50" charset="0"/>
              </a:rPr>
              <a:t>Insurance placement Specialists</a:t>
            </a:r>
          </a:p>
        </p:txBody>
      </p:sp>
      <p:sp>
        <p:nvSpPr>
          <p:cNvPr id="12" name="Rectangle 11"/>
          <p:cNvSpPr/>
          <p:nvPr/>
        </p:nvSpPr>
        <p:spPr>
          <a:xfrm>
            <a:off x="338563" y="4139275"/>
            <a:ext cx="4915607" cy="754743"/>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useo 500" panose="02000000000000000000" pitchFamily="50" charset="0"/>
              </a:rPr>
              <a:t>Human Resources Specialists</a:t>
            </a:r>
          </a:p>
        </p:txBody>
      </p:sp>
      <p:sp>
        <p:nvSpPr>
          <p:cNvPr id="13" name="Rectangle 12"/>
          <p:cNvSpPr/>
          <p:nvPr/>
        </p:nvSpPr>
        <p:spPr>
          <a:xfrm>
            <a:off x="338563" y="4957048"/>
            <a:ext cx="4915607" cy="754743"/>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useo 500" panose="02000000000000000000" pitchFamily="50" charset="0"/>
              </a:rPr>
              <a:t>Safety/OSHA Specialists</a:t>
            </a:r>
          </a:p>
        </p:txBody>
      </p:sp>
      <p:sp>
        <p:nvSpPr>
          <p:cNvPr id="14" name="Rectangle 13"/>
          <p:cNvSpPr/>
          <p:nvPr/>
        </p:nvSpPr>
        <p:spPr>
          <a:xfrm>
            <a:off x="338563" y="5774822"/>
            <a:ext cx="4915607" cy="754743"/>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useo 500" panose="02000000000000000000" pitchFamily="50" charset="0"/>
              </a:rPr>
              <a:t>Benefits &amp; On-boarding Specialists</a:t>
            </a: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67400" y="1233576"/>
            <a:ext cx="6324599" cy="5624423"/>
          </a:xfrm>
          <a:prstGeom prst="rect">
            <a:avLst/>
          </a:prstGeom>
        </p:spPr>
      </p:pic>
    </p:spTree>
    <p:extLst>
      <p:ext uri="{BB962C8B-B14F-4D97-AF65-F5344CB8AC3E}">
        <p14:creationId xmlns:p14="http://schemas.microsoft.com/office/powerpoint/2010/main" val="1821512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Upcoming Webinars</a:t>
            </a:r>
          </a:p>
        </p:txBody>
      </p:sp>
      <p:sp>
        <p:nvSpPr>
          <p:cNvPr id="8" name="Rectangle 7"/>
          <p:cNvSpPr/>
          <p:nvPr/>
        </p:nvSpPr>
        <p:spPr>
          <a:xfrm>
            <a:off x="6769768" y="1521758"/>
            <a:ext cx="5153717" cy="5324535"/>
          </a:xfrm>
          <a:prstGeom prst="rect">
            <a:avLst/>
          </a:prstGeom>
        </p:spPr>
        <p:txBody>
          <a:bodyPr wrap="square">
            <a:spAutoFit/>
          </a:bodyPr>
          <a:lstStyle/>
          <a:p>
            <a:r>
              <a:rPr lang="en-GB" sz="2000" dirty="0" smtClean="0">
                <a:solidFill>
                  <a:srgbClr val="009345"/>
                </a:solidFill>
                <a:latin typeface="Museo 500" panose="02000000000000000000" pitchFamily="50" charset="0"/>
              </a:rPr>
              <a:t>In 2017, we will be offering monthly webinars focused on the Cannabis industry including:</a:t>
            </a:r>
          </a:p>
          <a:p>
            <a:endParaRPr lang="en-GB" sz="2000" dirty="0" smtClean="0">
              <a:solidFill>
                <a:srgbClr val="009345"/>
              </a:solidFill>
              <a:latin typeface="Museo 500" panose="02000000000000000000" pitchFamily="50" charset="0"/>
            </a:endParaRPr>
          </a:p>
          <a:p>
            <a:pPr marL="690563" indent="-346075">
              <a:buFont typeface="Arial" panose="020B0604020202020204" pitchFamily="34" charset="0"/>
              <a:buChar char="•"/>
            </a:pPr>
            <a:r>
              <a:rPr lang="en-GB" sz="2000" dirty="0" smtClean="0">
                <a:solidFill>
                  <a:srgbClr val="009345"/>
                </a:solidFill>
                <a:latin typeface="Museo 500" panose="02000000000000000000" pitchFamily="50" charset="0"/>
              </a:rPr>
              <a:t>Cannabis &amp; Human Resources</a:t>
            </a:r>
          </a:p>
          <a:p>
            <a:pPr marL="690563" indent="-346075">
              <a:buFont typeface="Arial" panose="020B0604020202020204" pitchFamily="34" charset="0"/>
              <a:buChar char="•"/>
            </a:pPr>
            <a:r>
              <a:rPr lang="en-GB" sz="2000" dirty="0" smtClean="0">
                <a:solidFill>
                  <a:srgbClr val="009345"/>
                </a:solidFill>
                <a:latin typeface="Museo 500" panose="02000000000000000000" pitchFamily="50" charset="0"/>
              </a:rPr>
              <a:t>Cannabis &amp; OSHA safety</a:t>
            </a:r>
          </a:p>
          <a:p>
            <a:pPr marL="690563" indent="-346075">
              <a:buFont typeface="Arial" panose="020B0604020202020204" pitchFamily="34" charset="0"/>
              <a:buChar char="•"/>
            </a:pPr>
            <a:r>
              <a:rPr lang="en-GB" sz="2000" dirty="0" smtClean="0">
                <a:solidFill>
                  <a:srgbClr val="009345"/>
                </a:solidFill>
                <a:latin typeface="Museo 500" panose="02000000000000000000" pitchFamily="50" charset="0"/>
              </a:rPr>
              <a:t>Cannabis and Immigration/I-9 issues</a:t>
            </a:r>
          </a:p>
          <a:p>
            <a:pPr marL="690563" indent="-346075">
              <a:buFont typeface="Arial" panose="020B0604020202020204" pitchFamily="34" charset="0"/>
              <a:buChar char="•"/>
            </a:pPr>
            <a:r>
              <a:rPr lang="en-GB" sz="2000" dirty="0" smtClean="0">
                <a:solidFill>
                  <a:srgbClr val="009345"/>
                </a:solidFill>
                <a:latin typeface="Museo 500" panose="02000000000000000000" pitchFamily="50" charset="0"/>
              </a:rPr>
              <a:t>Ladder safety in March</a:t>
            </a:r>
          </a:p>
          <a:p>
            <a:pPr marL="690563" indent="-346075">
              <a:buFont typeface="Arial" panose="020B0604020202020204" pitchFamily="34" charset="0"/>
              <a:buChar char="•"/>
            </a:pPr>
            <a:r>
              <a:rPr lang="en-GB" sz="2000" dirty="0" smtClean="0">
                <a:solidFill>
                  <a:srgbClr val="009345"/>
                </a:solidFill>
                <a:latin typeface="Museo 500" panose="02000000000000000000" pitchFamily="50" charset="0"/>
              </a:rPr>
              <a:t>Dressing/uniforms, etc. in March</a:t>
            </a:r>
          </a:p>
          <a:p>
            <a:pPr marL="690563" indent="-346075">
              <a:buFont typeface="Arial" panose="020B0604020202020204" pitchFamily="34" charset="0"/>
              <a:buChar char="•"/>
            </a:pPr>
            <a:r>
              <a:rPr lang="en-GB" sz="2000" dirty="0" smtClean="0">
                <a:solidFill>
                  <a:srgbClr val="009345"/>
                </a:solidFill>
                <a:latin typeface="Museo 500" panose="02000000000000000000" pitchFamily="50" charset="0"/>
              </a:rPr>
              <a:t>Heat Stress in April</a:t>
            </a:r>
          </a:p>
          <a:p>
            <a:pPr marL="690563" indent="-346075">
              <a:buFont typeface="Arial" panose="020B0604020202020204" pitchFamily="34" charset="0"/>
              <a:buChar char="•"/>
            </a:pPr>
            <a:r>
              <a:rPr lang="en-GB" sz="2000" dirty="0" smtClean="0">
                <a:solidFill>
                  <a:srgbClr val="009345"/>
                </a:solidFill>
                <a:latin typeface="Museo 500" panose="02000000000000000000" pitchFamily="50" charset="0"/>
              </a:rPr>
              <a:t>GHS Training in September</a:t>
            </a:r>
          </a:p>
          <a:p>
            <a:endParaRPr lang="en-GB" sz="2000" dirty="0">
              <a:solidFill>
                <a:srgbClr val="009345"/>
              </a:solidFill>
              <a:latin typeface="Museo 500" panose="02000000000000000000" pitchFamily="50" charset="0"/>
            </a:endParaRPr>
          </a:p>
          <a:p>
            <a:r>
              <a:rPr lang="en-GB" sz="2000" dirty="0" smtClean="0">
                <a:solidFill>
                  <a:srgbClr val="009345"/>
                </a:solidFill>
                <a:latin typeface="Museo 500" panose="02000000000000000000" pitchFamily="50" charset="0"/>
              </a:rPr>
              <a:t>Please </a:t>
            </a:r>
            <a:r>
              <a:rPr lang="en-GB" sz="2000" dirty="0">
                <a:solidFill>
                  <a:srgbClr val="009345"/>
                </a:solidFill>
                <a:latin typeface="Museo 500" panose="02000000000000000000" pitchFamily="50" charset="0"/>
              </a:rPr>
              <a:t>see </a:t>
            </a:r>
            <a:r>
              <a:rPr lang="en-GB" sz="2000" dirty="0">
                <a:latin typeface="Museo 500" panose="02000000000000000000" pitchFamily="50" charset="0"/>
                <a:hlinkClick r:id="rId3"/>
              </a:rPr>
              <a:t>www.ninepointstrategies.com</a:t>
            </a:r>
            <a:endParaRPr lang="en-GB" sz="2000" dirty="0">
              <a:latin typeface="Museo 500" panose="02000000000000000000" pitchFamily="50" charset="0"/>
            </a:endParaRPr>
          </a:p>
          <a:p>
            <a:r>
              <a:rPr lang="en-GB" sz="2000" dirty="0" smtClean="0">
                <a:solidFill>
                  <a:srgbClr val="009345"/>
                </a:solidFill>
                <a:latin typeface="Museo 500" panose="02000000000000000000" pitchFamily="50" charset="0"/>
              </a:rPr>
              <a:t>for </a:t>
            </a:r>
            <a:r>
              <a:rPr lang="en-GB" sz="2000" dirty="0">
                <a:solidFill>
                  <a:srgbClr val="009345"/>
                </a:solidFill>
                <a:latin typeface="Museo 500" panose="02000000000000000000" pitchFamily="50" charset="0"/>
              </a:rPr>
              <a:t>more information and sign-ups</a:t>
            </a:r>
            <a:r>
              <a:rPr lang="en-GB" sz="2000" dirty="0" smtClean="0">
                <a:solidFill>
                  <a:srgbClr val="009345"/>
                </a:solidFill>
                <a:latin typeface="Museo 500" panose="02000000000000000000" pitchFamily="50" charset="0"/>
              </a:rPr>
              <a:t>!</a:t>
            </a:r>
          </a:p>
          <a:p>
            <a:endParaRPr lang="en-GB" sz="2000" dirty="0" smtClean="0">
              <a:solidFill>
                <a:srgbClr val="009345"/>
              </a:solidFill>
              <a:latin typeface="Museo 500" panose="02000000000000000000" pitchFamily="50" charset="0"/>
            </a:endParaRPr>
          </a:p>
          <a:p>
            <a:endParaRPr lang="en-GB" sz="2000" dirty="0" smtClean="0">
              <a:solidFill>
                <a:srgbClr val="009345"/>
              </a:solidFill>
              <a:latin typeface="Museo 500" panose="02000000000000000000" pitchFamily="50" charset="0"/>
            </a:endParaRPr>
          </a:p>
          <a:p>
            <a:endParaRPr lang="en-GB" sz="2000" dirty="0" smtClean="0">
              <a:solidFill>
                <a:srgbClr val="009345"/>
              </a:solidFill>
              <a:latin typeface="Museo 500" panose="02000000000000000000" pitchFamily="50" charset="0"/>
            </a:endParaRPr>
          </a:p>
          <a:p>
            <a:pPr marL="914400" indent="-457200">
              <a:buFont typeface="Arial" panose="020B0604020202020204" pitchFamily="34" charset="0"/>
              <a:buChar char="•"/>
            </a:pPr>
            <a:endParaRPr lang="en-GB" sz="2000" dirty="0">
              <a:solidFill>
                <a:srgbClr val="009345"/>
              </a:solidFill>
              <a:latin typeface="Museo 500" panose="02000000000000000000" pitchFamily="50"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233576"/>
            <a:ext cx="6545179" cy="5624424"/>
          </a:xfrm>
          <a:prstGeom prst="rect">
            <a:avLst/>
          </a:prstGeom>
        </p:spPr>
      </p:pic>
    </p:spTree>
    <p:extLst>
      <p:ext uri="{BB962C8B-B14F-4D97-AF65-F5344CB8AC3E}">
        <p14:creationId xmlns:p14="http://schemas.microsoft.com/office/powerpoint/2010/main" val="3575258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619" t="25588" r="4256" b="8836"/>
          <a:stretch/>
        </p:blipFill>
        <p:spPr>
          <a:xfrm>
            <a:off x="0" y="815196"/>
            <a:ext cx="12192000" cy="5943600"/>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UPCOMING FREE WEBINARS</a:t>
            </a:r>
          </a:p>
        </p:txBody>
      </p:sp>
      <p:sp>
        <p:nvSpPr>
          <p:cNvPr id="9" name="Rectangle 8"/>
          <p:cNvSpPr/>
          <p:nvPr/>
        </p:nvSpPr>
        <p:spPr>
          <a:xfrm>
            <a:off x="3014218" y="2687975"/>
            <a:ext cx="5766924" cy="2308324"/>
          </a:xfrm>
          <a:prstGeom prst="rect">
            <a:avLst/>
          </a:prstGeom>
        </p:spPr>
        <p:txBody>
          <a:bodyPr wrap="square">
            <a:spAutoFit/>
          </a:bodyPr>
          <a:lstStyle/>
          <a:p>
            <a:pPr algn="ctr"/>
            <a:r>
              <a:rPr lang="en-GB" dirty="0">
                <a:latin typeface="Museo 500" panose="02000000000000000000" pitchFamily="50" charset="0"/>
              </a:rPr>
              <a:t>During the 2017 </a:t>
            </a:r>
            <a:r>
              <a:rPr lang="en-GB" dirty="0" smtClean="0">
                <a:latin typeface="Museo 500" panose="02000000000000000000" pitchFamily="50" charset="0"/>
              </a:rPr>
              <a:t>Webinar </a:t>
            </a:r>
            <a:r>
              <a:rPr lang="en-GB" dirty="0">
                <a:latin typeface="Museo 500" panose="02000000000000000000" pitchFamily="50" charset="0"/>
              </a:rPr>
              <a:t>Season, we offer mostly free webinars to our clients </a:t>
            </a:r>
            <a:r>
              <a:rPr lang="en-GB" dirty="0" smtClean="0">
                <a:latin typeface="Museo 500" panose="02000000000000000000" pitchFamily="50" charset="0"/>
              </a:rPr>
              <a:t>in regards to </a:t>
            </a:r>
            <a:r>
              <a:rPr lang="en-GB" dirty="0">
                <a:latin typeface="Museo 500" panose="02000000000000000000" pitchFamily="50" charset="0"/>
              </a:rPr>
              <a:t>strategic </a:t>
            </a:r>
            <a:r>
              <a:rPr lang="en-GB" dirty="0" smtClean="0">
                <a:latin typeface="Museo 500" panose="02000000000000000000" pitchFamily="50" charset="0"/>
              </a:rPr>
              <a:t>major </a:t>
            </a:r>
            <a:r>
              <a:rPr lang="en-GB" dirty="0">
                <a:latin typeface="Museo 500" panose="02000000000000000000" pitchFamily="50" charset="0"/>
              </a:rPr>
              <a:t>court </a:t>
            </a:r>
            <a:r>
              <a:rPr lang="en-GB" dirty="0" smtClean="0">
                <a:latin typeface="Museo 500" panose="02000000000000000000" pitchFamily="50" charset="0"/>
              </a:rPr>
              <a:t>decisions and applicable state law updates.</a:t>
            </a:r>
          </a:p>
          <a:p>
            <a:pPr algn="ctr"/>
            <a:endParaRPr lang="en-GB" dirty="0">
              <a:latin typeface="Museo 500" panose="02000000000000000000" pitchFamily="50" charset="0"/>
            </a:endParaRPr>
          </a:p>
          <a:p>
            <a:pPr algn="ctr"/>
            <a:r>
              <a:rPr lang="en-GB" dirty="0">
                <a:latin typeface="Museo 500" panose="02000000000000000000" pitchFamily="50" charset="0"/>
              </a:rPr>
              <a:t>For information and how to sign up, please </a:t>
            </a:r>
            <a:r>
              <a:rPr lang="en-GB" dirty="0" smtClean="0">
                <a:latin typeface="Museo 500" panose="02000000000000000000" pitchFamily="50" charset="0"/>
              </a:rPr>
              <a:t>contact us at </a:t>
            </a:r>
            <a:r>
              <a:rPr lang="en-GB" dirty="0" smtClean="0">
                <a:latin typeface="Museo 500" panose="02000000000000000000" pitchFamily="50" charset="0"/>
                <a:hlinkClick r:id="rId4"/>
              </a:rPr>
              <a:t>info@strattonagency.com</a:t>
            </a:r>
            <a:r>
              <a:rPr lang="en-GB" dirty="0" smtClean="0">
                <a:latin typeface="Museo 500" panose="02000000000000000000" pitchFamily="50" charset="0"/>
              </a:rPr>
              <a:t>  </a:t>
            </a:r>
          </a:p>
          <a:p>
            <a:pPr algn="ctr"/>
            <a:r>
              <a:rPr lang="en-GB" dirty="0" smtClean="0">
                <a:latin typeface="Museo 500" panose="02000000000000000000" pitchFamily="50" charset="0"/>
                <a:hlinkClick r:id="rId5"/>
              </a:rPr>
              <a:t>www.ninepointstrategies.com</a:t>
            </a:r>
            <a:endParaRPr lang="en-GB" dirty="0" smtClean="0">
              <a:latin typeface="Museo 500" panose="02000000000000000000" pitchFamily="50" charset="0"/>
            </a:endParaRPr>
          </a:p>
          <a:p>
            <a:pPr algn="ctr"/>
            <a:endParaRPr lang="en-GB" dirty="0">
              <a:latin typeface="Museo 500" panose="02000000000000000000" pitchFamily="50" charset="0"/>
            </a:endParaRPr>
          </a:p>
        </p:txBody>
      </p:sp>
    </p:spTree>
    <p:extLst>
      <p:ext uri="{BB962C8B-B14F-4D97-AF65-F5344CB8AC3E}">
        <p14:creationId xmlns:p14="http://schemas.microsoft.com/office/powerpoint/2010/main" val="1067665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Questions</a:t>
            </a:r>
          </a:p>
        </p:txBody>
      </p:sp>
      <p:sp>
        <p:nvSpPr>
          <p:cNvPr id="10" name="Rectangle 9"/>
          <p:cNvSpPr/>
          <p:nvPr/>
        </p:nvSpPr>
        <p:spPr>
          <a:xfrm>
            <a:off x="667534" y="2026786"/>
            <a:ext cx="10827780" cy="2048138"/>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pPr algn="ctr"/>
            <a:r>
              <a:rPr lang="en-GB" sz="2200" dirty="0">
                <a:solidFill>
                  <a:schemeClr val="bg1"/>
                </a:solidFill>
                <a:latin typeface="Museo 500" panose="02000000000000000000" pitchFamily="50" charset="0"/>
                <a:ea typeface="MS PGothic" panose="020B0600070205080204" pitchFamily="34" charset="-128"/>
              </a:rPr>
              <a:t>If you should have any questions, please direct them </a:t>
            </a:r>
            <a:r>
              <a:rPr lang="en-GB" sz="2200" dirty="0" smtClean="0">
                <a:solidFill>
                  <a:schemeClr val="bg1"/>
                </a:solidFill>
                <a:latin typeface="Museo 500" panose="02000000000000000000" pitchFamily="50" charset="0"/>
                <a:ea typeface="MS PGothic" panose="020B0600070205080204" pitchFamily="34" charset="-128"/>
              </a:rPr>
              <a:t>to </a:t>
            </a:r>
            <a:r>
              <a:rPr lang="en-GB" sz="2200" dirty="0" smtClean="0">
                <a:solidFill>
                  <a:schemeClr val="bg1"/>
                </a:solidFill>
                <a:latin typeface="Museo 500" panose="02000000000000000000" pitchFamily="50" charset="0"/>
                <a:ea typeface="MS PGothic" panose="020B0600070205080204" pitchFamily="34" charset="-128"/>
                <a:hlinkClick r:id="rId3"/>
              </a:rPr>
              <a:t>info@strattonagency.com</a:t>
            </a:r>
            <a:r>
              <a:rPr lang="en-GB" sz="2200" dirty="0">
                <a:solidFill>
                  <a:schemeClr val="bg1"/>
                </a:solidFill>
                <a:latin typeface="Museo 500" panose="02000000000000000000" pitchFamily="50" charset="0"/>
                <a:ea typeface="MS PGothic" panose="020B0600070205080204" pitchFamily="34" charset="-128"/>
              </a:rPr>
              <a:t>.</a:t>
            </a:r>
            <a:r>
              <a:rPr lang="en-GB" sz="2200" dirty="0" smtClean="0">
                <a:solidFill>
                  <a:schemeClr val="bg1"/>
                </a:solidFill>
                <a:latin typeface="Museo 500" panose="02000000000000000000" pitchFamily="50" charset="0"/>
                <a:ea typeface="MS PGothic" panose="020B0600070205080204" pitchFamily="34" charset="-128"/>
              </a:rPr>
              <a:t> </a:t>
            </a:r>
            <a:r>
              <a:rPr lang="en-GB" sz="2200" dirty="0">
                <a:solidFill>
                  <a:schemeClr val="bg1"/>
                </a:solidFill>
                <a:latin typeface="Museo 500" panose="02000000000000000000" pitchFamily="50" charset="0"/>
                <a:ea typeface="MS PGothic" panose="020B0600070205080204" pitchFamily="34" charset="-128"/>
              </a:rPr>
              <a:t>Please make sure you mention this webinar date and which company you represent. Also include your phone number as we may want to contact you for a more complete answer or question clarification.</a:t>
            </a:r>
          </a:p>
        </p:txBody>
      </p:sp>
      <p:sp>
        <p:nvSpPr>
          <p:cNvPr id="11" name="Rectangle 10"/>
          <p:cNvSpPr/>
          <p:nvPr/>
        </p:nvSpPr>
        <p:spPr>
          <a:xfrm>
            <a:off x="667534" y="4286932"/>
            <a:ext cx="10827780" cy="1519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pPr algn="ctr"/>
            <a:endParaRPr lang="en-GB" sz="2200" dirty="0" smtClean="0">
              <a:solidFill>
                <a:schemeClr val="tx1"/>
              </a:solidFill>
              <a:latin typeface="Museo 500" panose="02000000000000000000" pitchFamily="50" charset="0"/>
              <a:ea typeface="MS PGothic" panose="020B0600070205080204" pitchFamily="34" charset="-128"/>
            </a:endParaRPr>
          </a:p>
          <a:p>
            <a:pPr algn="ctr"/>
            <a:r>
              <a:rPr lang="en-GB" sz="2200" dirty="0" smtClean="0">
                <a:solidFill>
                  <a:schemeClr val="tx1"/>
                </a:solidFill>
                <a:latin typeface="Museo 500" panose="02000000000000000000" pitchFamily="50" charset="0"/>
                <a:ea typeface="MS PGothic" panose="020B0600070205080204" pitchFamily="34" charset="-128"/>
              </a:rPr>
              <a:t>If </a:t>
            </a:r>
            <a:r>
              <a:rPr lang="en-GB" sz="2200" dirty="0">
                <a:solidFill>
                  <a:schemeClr val="tx1"/>
                </a:solidFill>
                <a:latin typeface="Museo 500" panose="02000000000000000000" pitchFamily="50" charset="0"/>
                <a:ea typeface="MS PGothic" panose="020B0600070205080204" pitchFamily="34" charset="-128"/>
              </a:rPr>
              <a:t>you are </a:t>
            </a:r>
            <a:r>
              <a:rPr lang="en-GB" sz="2200" dirty="0" smtClean="0">
                <a:solidFill>
                  <a:schemeClr val="tx1"/>
                </a:solidFill>
                <a:latin typeface="Museo 500" panose="02000000000000000000" pitchFamily="50" charset="0"/>
                <a:ea typeface="MS PGothic" panose="020B0600070205080204" pitchFamily="34" charset="-128"/>
              </a:rPr>
              <a:t>a current Nine Point Strategies Client</a:t>
            </a:r>
            <a:r>
              <a:rPr lang="en-GB" sz="2200" dirty="0">
                <a:solidFill>
                  <a:schemeClr val="tx1"/>
                </a:solidFill>
                <a:latin typeface="Museo 500" panose="02000000000000000000" pitchFamily="50" charset="0"/>
                <a:ea typeface="MS PGothic" panose="020B0600070205080204" pitchFamily="34" charset="-128"/>
              </a:rPr>
              <a:t>, you may also contact your </a:t>
            </a:r>
            <a:r>
              <a:rPr lang="en-GB" sz="2200" dirty="0" smtClean="0">
                <a:solidFill>
                  <a:schemeClr val="tx1"/>
                </a:solidFill>
                <a:latin typeface="Museo 500" panose="02000000000000000000" pitchFamily="50" charset="0"/>
                <a:ea typeface="MS PGothic" panose="020B0600070205080204" pitchFamily="34" charset="-128"/>
              </a:rPr>
              <a:t>HR/Safety Representative </a:t>
            </a:r>
            <a:r>
              <a:rPr lang="en-GB" sz="2200" dirty="0">
                <a:solidFill>
                  <a:schemeClr val="tx1"/>
                </a:solidFill>
                <a:latin typeface="Museo 500" panose="02000000000000000000" pitchFamily="50" charset="0"/>
                <a:ea typeface="MS PGothic" panose="020B0600070205080204" pitchFamily="34" charset="-128"/>
              </a:rPr>
              <a:t>at </a:t>
            </a:r>
            <a:r>
              <a:rPr lang="en-US" sz="2800" dirty="0">
                <a:solidFill>
                  <a:srgbClr val="009345"/>
                </a:solidFill>
                <a:latin typeface="Museo 500" panose="02000000000000000000" pitchFamily="50" charset="0"/>
                <a:ea typeface="MS PGothic" panose="020B0600070205080204" pitchFamily="34" charset="-128"/>
              </a:rPr>
              <a:t>925-556-4404</a:t>
            </a:r>
            <a:r>
              <a:rPr lang="en-US" sz="2800" dirty="0" smtClean="0">
                <a:solidFill>
                  <a:srgbClr val="009345"/>
                </a:solidFill>
                <a:latin typeface="Museo 500" panose="02000000000000000000" pitchFamily="50" charset="0"/>
                <a:ea typeface="MS PGothic" panose="020B0600070205080204" pitchFamily="34" charset="-128"/>
              </a:rPr>
              <a:t>.</a:t>
            </a:r>
          </a:p>
          <a:p>
            <a:pPr algn="ctr"/>
            <a:r>
              <a:rPr lang="en-US" sz="2200" dirty="0" smtClean="0">
                <a:solidFill>
                  <a:srgbClr val="009345"/>
                </a:solidFill>
                <a:latin typeface="Museo 500" panose="02000000000000000000" pitchFamily="50" charset="0"/>
                <a:hlinkClick r:id="rId4"/>
              </a:rPr>
              <a:t>www.ninepointstrategies.com</a:t>
            </a:r>
            <a:endParaRPr lang="en-US" sz="2200" dirty="0">
              <a:solidFill>
                <a:srgbClr val="009345"/>
              </a:solidFill>
              <a:latin typeface="Museo 500" panose="02000000000000000000" pitchFamily="50" charset="0"/>
            </a:endParaRPr>
          </a:p>
          <a:p>
            <a:pPr algn="ctr"/>
            <a:endParaRPr lang="en-US" sz="2200" dirty="0">
              <a:solidFill>
                <a:srgbClr val="009345"/>
              </a:solidFill>
              <a:latin typeface="Museo 500" panose="02000000000000000000" pitchFamily="50" charset="0"/>
            </a:endParaRPr>
          </a:p>
        </p:txBody>
      </p:sp>
    </p:spTree>
    <p:extLst>
      <p:ext uri="{BB962C8B-B14F-4D97-AF65-F5344CB8AC3E}">
        <p14:creationId xmlns:p14="http://schemas.microsoft.com/office/powerpoint/2010/main" val="3661052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GB" sz="3200" dirty="0" smtClean="0">
                <a:solidFill>
                  <a:schemeClr val="bg1"/>
                </a:solidFill>
                <a:latin typeface="Museo 500" panose="02000000000000000000" pitchFamily="50" charset="0"/>
                <a:cs typeface="Adobe Arabic" panose="02040503050201020203" pitchFamily="18" charset="-78"/>
              </a:rPr>
              <a:t>Presenter’s Bio</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2" name="Rectangle 1"/>
          <p:cNvSpPr/>
          <p:nvPr/>
        </p:nvSpPr>
        <p:spPr>
          <a:xfrm>
            <a:off x="-1" y="1236304"/>
            <a:ext cx="7611980" cy="562169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r>
              <a:rPr lang="en-US" sz="2000" dirty="0" smtClean="0">
                <a:solidFill>
                  <a:srgbClr val="007035"/>
                </a:solidFill>
                <a:latin typeface="Museo 500"/>
              </a:rPr>
              <a:t>Ted </a:t>
            </a:r>
            <a:r>
              <a:rPr lang="en-US" sz="2000" dirty="0">
                <a:solidFill>
                  <a:srgbClr val="007035"/>
                </a:solidFill>
                <a:latin typeface="Museo 500"/>
              </a:rPr>
              <a:t>Schwartz has been in the Human Resources/Safety field for about 14 years. Prior to that, Ted was a Police Office for 16 years</a:t>
            </a:r>
            <a:r>
              <a:rPr lang="en-US" sz="2000" dirty="0" smtClean="0">
                <a:solidFill>
                  <a:srgbClr val="007035"/>
                </a:solidFill>
                <a:latin typeface="Museo 500"/>
              </a:rPr>
              <a:t>.</a:t>
            </a:r>
            <a:endParaRPr lang="en-US" sz="2000" dirty="0">
              <a:solidFill>
                <a:srgbClr val="007035"/>
              </a:solidFill>
              <a:latin typeface="Museo 500"/>
            </a:endParaRPr>
          </a:p>
          <a:p>
            <a:r>
              <a:rPr lang="en-US" sz="2000" dirty="0">
                <a:solidFill>
                  <a:srgbClr val="007035"/>
                </a:solidFill>
                <a:latin typeface="Museo 500"/>
              </a:rPr>
              <a:t>Those two fields make for a unique understanding of the legal aspects of the Human Resources field including extensive experience in the following areas not usually found in the Human Resources:</a:t>
            </a:r>
          </a:p>
          <a:p>
            <a:pPr marL="914400" lvl="0" indent="-457200">
              <a:buFont typeface="Arial" panose="020B0604020202020204" pitchFamily="34" charset="0"/>
              <a:buChar char="•"/>
            </a:pPr>
            <a:r>
              <a:rPr lang="en-US" sz="2000" dirty="0">
                <a:solidFill>
                  <a:srgbClr val="007035"/>
                </a:solidFill>
                <a:latin typeface="Museo 500"/>
              </a:rPr>
              <a:t>Previous OSHA Outreach trainer for 8 years;</a:t>
            </a:r>
          </a:p>
          <a:p>
            <a:pPr marL="914400" lvl="0" indent="-457200">
              <a:buFont typeface="Arial" panose="020B0604020202020204" pitchFamily="34" charset="0"/>
              <a:buChar char="•"/>
            </a:pPr>
            <a:r>
              <a:rPr lang="en-US" sz="2000" dirty="0">
                <a:solidFill>
                  <a:srgbClr val="007035"/>
                </a:solidFill>
                <a:latin typeface="Museo 500"/>
              </a:rPr>
              <a:t>Human Resources Investigator including OSHA, EEOC, DFEH, and NLRB with a very high success rate of resolve;</a:t>
            </a:r>
          </a:p>
          <a:p>
            <a:pPr marL="914400" lvl="0" indent="-457200">
              <a:buFont typeface="Arial" panose="020B0604020202020204" pitchFamily="34" charset="0"/>
              <a:buChar char="•"/>
            </a:pPr>
            <a:r>
              <a:rPr lang="en-US" sz="2000" dirty="0">
                <a:solidFill>
                  <a:srgbClr val="007035"/>
                </a:solidFill>
                <a:latin typeface="Museo 500"/>
              </a:rPr>
              <a:t>Specialist in trainings such as drugs, narcotics, alcohol and probable cause field testing;</a:t>
            </a:r>
          </a:p>
          <a:p>
            <a:pPr marL="914400" lvl="0" indent="-457200">
              <a:buFont typeface="Arial" panose="020B0604020202020204" pitchFamily="34" charset="0"/>
              <a:buChar char="•"/>
            </a:pPr>
            <a:r>
              <a:rPr lang="en-US" sz="2000" dirty="0">
                <a:solidFill>
                  <a:srgbClr val="007035"/>
                </a:solidFill>
                <a:latin typeface="Museo 500"/>
              </a:rPr>
              <a:t>Specialist in Emergency Action Plans and Active Shooter Incidents; and</a:t>
            </a:r>
          </a:p>
          <a:p>
            <a:pPr marL="914400" lvl="0" indent="-457200">
              <a:buFont typeface="Arial" panose="020B0604020202020204" pitchFamily="34" charset="0"/>
              <a:buChar char="•"/>
            </a:pPr>
            <a:r>
              <a:rPr lang="en-US" sz="2000" dirty="0">
                <a:solidFill>
                  <a:srgbClr val="007035"/>
                </a:solidFill>
                <a:latin typeface="Museo 500"/>
              </a:rPr>
              <a:t>Specialist in Injury &amp; Illness Prevention Plans, Respirator Protection Plans, and Chemical Hazards Communication Plans.</a:t>
            </a:r>
          </a:p>
        </p:txBody>
      </p:sp>
      <p:sp>
        <p:nvSpPr>
          <p:cNvPr id="31" name="Rectangle 30"/>
          <p:cNvSpPr/>
          <p:nvPr/>
        </p:nvSpPr>
        <p:spPr>
          <a:xfrm>
            <a:off x="637449" y="4953000"/>
            <a:ext cx="10917102" cy="145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pPr algn="ctr"/>
            <a:endParaRPr lang="en-US" sz="3600" b="1" dirty="0">
              <a:solidFill>
                <a:srgbClr val="00901F"/>
              </a:solidFill>
              <a:latin typeface="Museo 500" panose="02000000000000000000" pitchFamily="50" charset="0"/>
            </a:endParaRPr>
          </a:p>
        </p:txBody>
      </p:sp>
      <p:pic>
        <p:nvPicPr>
          <p:cNvPr id="1030" name="Picture 6" descr="http://law-safety.com/wp-content/uploads/2012/01/SafetyConsultantBenefits-e13261396393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979" y="1952610"/>
            <a:ext cx="4578381" cy="372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How Human Resources and Safety Have to Coincide!</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3" name="Rectangle 2"/>
          <p:cNvSpPr/>
          <p:nvPr/>
        </p:nvSpPr>
        <p:spPr>
          <a:xfrm>
            <a:off x="6559550" y="1259758"/>
            <a:ext cx="5454650" cy="4524315"/>
          </a:xfrm>
          <a:prstGeom prst="rect">
            <a:avLst/>
          </a:prstGeom>
        </p:spPr>
        <p:txBody>
          <a:bodyPr wrap="square">
            <a:spAutoFit/>
          </a:bodyPr>
          <a:lstStyle/>
          <a:p>
            <a:pPr algn="ctr">
              <a:defRPr/>
            </a:pPr>
            <a:r>
              <a:rPr lang="en-GB" sz="2400" dirty="0" smtClean="0">
                <a:latin typeface="Museo 500" panose="02000000000000000000" pitchFamily="50" charset="0"/>
                <a:ea typeface="ＭＳ Ｐゴシック" pitchFamily="34" charset="-128"/>
              </a:rPr>
              <a:t>How important is it to have a Handbook that works with your Safety Programs?</a:t>
            </a:r>
          </a:p>
          <a:p>
            <a:pPr algn="ctr">
              <a:defRPr/>
            </a:pPr>
            <a:endParaRPr lang="en-GB" sz="2400" dirty="0">
              <a:latin typeface="Museo 500" panose="02000000000000000000" pitchFamily="50" charset="0"/>
              <a:ea typeface="ＭＳ Ｐゴシック" pitchFamily="34" charset="-128"/>
            </a:endParaRPr>
          </a:p>
          <a:p>
            <a:pPr algn="ctr">
              <a:defRPr/>
            </a:pPr>
            <a:r>
              <a:rPr lang="en-GB" sz="2400" dirty="0" smtClean="0">
                <a:latin typeface="Museo 500" panose="02000000000000000000" pitchFamily="50" charset="0"/>
                <a:ea typeface="ＭＳ Ｐゴシック" pitchFamily="34" charset="-128"/>
              </a:rPr>
              <a:t> One cannot work well without the others! Having a written safety program is only as good as your Handbook. </a:t>
            </a:r>
          </a:p>
          <a:p>
            <a:pPr algn="ctr">
              <a:defRPr/>
            </a:pPr>
            <a:endParaRPr lang="en-GB" sz="2400" dirty="0">
              <a:latin typeface="Museo 500" panose="02000000000000000000" pitchFamily="50" charset="0"/>
              <a:ea typeface="ＭＳ Ｐゴシック" pitchFamily="34" charset="-128"/>
            </a:endParaRPr>
          </a:p>
          <a:p>
            <a:pPr algn="ctr">
              <a:defRPr/>
            </a:pPr>
            <a:r>
              <a:rPr lang="en-GB" sz="2400" dirty="0" smtClean="0">
                <a:latin typeface="Museo 500" panose="02000000000000000000" pitchFamily="50" charset="0"/>
                <a:ea typeface="ＭＳ Ｐゴシック" pitchFamily="34" charset="-128"/>
              </a:rPr>
              <a:t>They both must “talk” to each other! It cannot be understated that having an Human Resources AND Safety company that can do both is paramount to your success!</a:t>
            </a:r>
            <a:endParaRPr lang="en-GB" sz="2400" dirty="0">
              <a:latin typeface="Museo 500" panose="02000000000000000000" pitchFamily="50" charset="0"/>
              <a:ea typeface="ＭＳ Ｐゴシック" pitchFamily="34" charset="-12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72" r="18109"/>
          <a:stretch/>
        </p:blipFill>
        <p:spPr>
          <a:xfrm>
            <a:off x="1" y="1233576"/>
            <a:ext cx="6362700" cy="5624423"/>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405" y="1259758"/>
            <a:ext cx="6426199" cy="5598241"/>
          </a:xfrm>
          <a:prstGeom prst="rect">
            <a:avLst/>
          </a:prstGeom>
        </p:spPr>
      </p:pic>
    </p:spTree>
    <p:extLst>
      <p:ext uri="{BB962C8B-B14F-4D97-AF65-F5344CB8AC3E}">
        <p14:creationId xmlns:p14="http://schemas.microsoft.com/office/powerpoint/2010/main" val="4247412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smtClean="0">
                <a:solidFill>
                  <a:schemeClr val="bg1"/>
                </a:solidFill>
                <a:latin typeface="Museo 500" panose="02000000000000000000" pitchFamily="50" charset="0"/>
                <a:cs typeface="Adobe Arabic" panose="02040503050201020203" pitchFamily="18" charset="-78"/>
              </a:rPr>
              <a:t>Cannabis Use in the Workplace</a:t>
            </a:r>
            <a:endParaRPr lang="en-US" sz="3200" dirty="0">
              <a:solidFill>
                <a:schemeClr val="bg1"/>
              </a:solidFill>
              <a:latin typeface="Museo 500" panose="02000000000000000000" pitchFamily="50" charset="0"/>
              <a:cs typeface="Adobe Arabic" panose="02040503050201020203" pitchFamily="18" charset="-78"/>
            </a:endParaRPr>
          </a:p>
        </p:txBody>
      </p:sp>
      <p:sp>
        <p:nvSpPr>
          <p:cNvPr id="3" name="Rectangle 2"/>
          <p:cNvSpPr/>
          <p:nvPr/>
        </p:nvSpPr>
        <p:spPr>
          <a:xfrm>
            <a:off x="6649452" y="1251737"/>
            <a:ext cx="5364747" cy="6170920"/>
          </a:xfrm>
          <a:prstGeom prst="rect">
            <a:avLst/>
          </a:prstGeom>
        </p:spPr>
        <p:txBody>
          <a:bodyPr wrap="square">
            <a:spAutoFit/>
          </a:bodyPr>
          <a:lstStyle/>
          <a:p>
            <a:pPr marL="342900" indent="-342900">
              <a:spcBef>
                <a:spcPts val="200"/>
              </a:spcBef>
              <a:spcAft>
                <a:spcPts val="200"/>
              </a:spcAft>
              <a:buFont typeface="Arial" panose="020B0604020202020204" pitchFamily="34" charset="0"/>
              <a:buChar char="•"/>
              <a:defRPr/>
            </a:pPr>
            <a:r>
              <a:rPr lang="en-GB" sz="2400" b="1" dirty="0" smtClean="0">
                <a:solidFill>
                  <a:srgbClr val="007035"/>
                </a:solidFill>
                <a:latin typeface="Museo 500" panose="02000000000000000000" pitchFamily="50" charset="0"/>
                <a:ea typeface="ＭＳ Ｐゴシック" pitchFamily="34" charset="-128"/>
              </a:rPr>
              <a:t>Medical Cannabis</a:t>
            </a:r>
          </a:p>
          <a:p>
            <a:pPr marL="800100" lvl="1" indent="-342900">
              <a:spcBef>
                <a:spcPts val="200"/>
              </a:spcBef>
              <a:spcAft>
                <a:spcPts val="200"/>
              </a:spcAft>
              <a:buFont typeface="Arial" panose="020B0604020202020204" pitchFamily="34" charset="0"/>
              <a:buChar char="•"/>
              <a:defRPr/>
            </a:pPr>
            <a:r>
              <a:rPr lang="en-GB" sz="2400" dirty="0" smtClean="0">
                <a:latin typeface="Museo 500" panose="02000000000000000000" pitchFamily="50" charset="0"/>
                <a:ea typeface="ＭＳ Ｐゴシック" pitchFamily="34" charset="-128"/>
              </a:rPr>
              <a:t>Reasonable Accommodation</a:t>
            </a:r>
          </a:p>
          <a:p>
            <a:pPr marL="342900" indent="-342900">
              <a:spcBef>
                <a:spcPts val="200"/>
              </a:spcBef>
              <a:spcAft>
                <a:spcPts val="200"/>
              </a:spcAft>
              <a:buFont typeface="Arial" panose="020B0604020202020204" pitchFamily="34" charset="0"/>
              <a:buChar char="•"/>
              <a:defRPr/>
            </a:pPr>
            <a:r>
              <a:rPr lang="en-GB" sz="2400" b="1" dirty="0" smtClean="0">
                <a:solidFill>
                  <a:srgbClr val="007035"/>
                </a:solidFill>
                <a:latin typeface="Museo 500" panose="02000000000000000000" pitchFamily="50" charset="0"/>
                <a:ea typeface="ＭＳ Ｐゴシック" pitchFamily="34" charset="-128"/>
              </a:rPr>
              <a:t>Recreational Cannabis</a:t>
            </a:r>
          </a:p>
          <a:p>
            <a:pPr marL="342900" indent="-342900">
              <a:spcBef>
                <a:spcPts val="200"/>
              </a:spcBef>
              <a:spcAft>
                <a:spcPts val="200"/>
              </a:spcAft>
              <a:buFont typeface="Arial" panose="020B0604020202020204" pitchFamily="34" charset="0"/>
              <a:buChar char="•"/>
              <a:defRPr/>
            </a:pPr>
            <a:r>
              <a:rPr lang="en-GB" sz="2400" b="1" dirty="0" smtClean="0">
                <a:solidFill>
                  <a:srgbClr val="007035"/>
                </a:solidFill>
                <a:latin typeface="Museo 500" panose="02000000000000000000" pitchFamily="50" charset="0"/>
                <a:ea typeface="ＭＳ Ｐゴシック" pitchFamily="34" charset="-128"/>
              </a:rPr>
              <a:t>Cannabis Additives</a:t>
            </a:r>
          </a:p>
          <a:p>
            <a:pPr marL="800100" lvl="1" indent="-342900">
              <a:spcBef>
                <a:spcPts val="200"/>
              </a:spcBef>
              <a:spcAft>
                <a:spcPts val="200"/>
              </a:spcAft>
              <a:buFont typeface="Arial" panose="020B0604020202020204" pitchFamily="34" charset="0"/>
              <a:buChar char="•"/>
              <a:defRPr/>
            </a:pPr>
            <a:r>
              <a:rPr lang="en-GB" sz="2400" dirty="0" smtClean="0">
                <a:latin typeface="Museo 500" panose="02000000000000000000" pitchFamily="50" charset="0"/>
                <a:ea typeface="ＭＳ Ｐゴシック" pitchFamily="34" charset="-128"/>
              </a:rPr>
              <a:t>Nutrients</a:t>
            </a:r>
          </a:p>
          <a:p>
            <a:pPr marL="800100" lvl="1" indent="-342900">
              <a:spcBef>
                <a:spcPts val="200"/>
              </a:spcBef>
              <a:spcAft>
                <a:spcPts val="200"/>
              </a:spcAft>
              <a:buFont typeface="Arial" panose="020B0604020202020204" pitchFamily="34" charset="0"/>
              <a:buChar char="•"/>
              <a:defRPr/>
            </a:pPr>
            <a:r>
              <a:rPr lang="en-GB" sz="2400" dirty="0" smtClean="0">
                <a:latin typeface="Museo 500" panose="02000000000000000000" pitchFamily="50" charset="0"/>
                <a:ea typeface="ＭＳ Ｐゴシック" pitchFamily="34" charset="-128"/>
              </a:rPr>
              <a:t>Fertilizers</a:t>
            </a:r>
          </a:p>
          <a:p>
            <a:pPr marL="342900" indent="-342900">
              <a:spcBef>
                <a:spcPts val="200"/>
              </a:spcBef>
              <a:spcAft>
                <a:spcPts val="200"/>
              </a:spcAft>
              <a:buFont typeface="Arial" panose="020B0604020202020204" pitchFamily="34" charset="0"/>
              <a:buChar char="•"/>
              <a:defRPr/>
            </a:pPr>
            <a:r>
              <a:rPr lang="en-GB" sz="2400" b="1" dirty="0" smtClean="0">
                <a:solidFill>
                  <a:srgbClr val="007035"/>
                </a:solidFill>
                <a:latin typeface="Museo 500" panose="02000000000000000000" pitchFamily="50" charset="0"/>
                <a:ea typeface="ＭＳ Ｐゴシック" pitchFamily="34" charset="-128"/>
              </a:rPr>
              <a:t>CBD</a:t>
            </a:r>
          </a:p>
          <a:p>
            <a:pPr marL="800100" lvl="1" indent="-342900">
              <a:spcBef>
                <a:spcPts val="200"/>
              </a:spcBef>
              <a:spcAft>
                <a:spcPts val="200"/>
              </a:spcAft>
              <a:buFont typeface="Arial" panose="020B0604020202020204" pitchFamily="34" charset="0"/>
              <a:buChar char="•"/>
              <a:defRPr/>
            </a:pPr>
            <a:r>
              <a:rPr lang="en-GB" sz="2400" dirty="0" smtClean="0">
                <a:latin typeface="Museo 500" panose="02000000000000000000" pitchFamily="50" charset="0"/>
                <a:ea typeface="ＭＳ Ｐゴシック" pitchFamily="34" charset="-128"/>
              </a:rPr>
              <a:t>No measurable amount of THC</a:t>
            </a:r>
          </a:p>
          <a:p>
            <a:pPr marL="800100" lvl="1" indent="-342900">
              <a:spcBef>
                <a:spcPts val="200"/>
              </a:spcBef>
              <a:spcAft>
                <a:spcPts val="200"/>
              </a:spcAft>
              <a:buFont typeface="Arial" panose="020B0604020202020204" pitchFamily="34" charset="0"/>
              <a:buChar char="•"/>
              <a:defRPr/>
            </a:pPr>
            <a:r>
              <a:rPr lang="en-GB" sz="2400" dirty="0" smtClean="0">
                <a:latin typeface="Museo 500" panose="02000000000000000000" pitchFamily="50" charset="0"/>
                <a:ea typeface="ＭＳ Ｐゴシック" pitchFamily="34" charset="-128"/>
              </a:rPr>
              <a:t>May have some medical use</a:t>
            </a:r>
          </a:p>
          <a:p>
            <a:pPr marL="344488" lvl="1" indent="-288925">
              <a:spcBef>
                <a:spcPts val="200"/>
              </a:spcBef>
              <a:spcAft>
                <a:spcPts val="200"/>
              </a:spcAft>
              <a:buFont typeface="Arial" panose="020B0604020202020204" pitchFamily="34" charset="0"/>
              <a:buChar char="•"/>
              <a:defRPr/>
            </a:pPr>
            <a:r>
              <a:rPr lang="en-GB" sz="2400" b="1" dirty="0" smtClean="0">
                <a:solidFill>
                  <a:srgbClr val="007035"/>
                </a:solidFill>
                <a:latin typeface="Museo 500" panose="02000000000000000000" pitchFamily="50" charset="0"/>
                <a:ea typeface="ＭＳ Ｐゴシック" pitchFamily="34" charset="-128"/>
              </a:rPr>
              <a:t>THC</a:t>
            </a:r>
          </a:p>
          <a:p>
            <a:pPr marL="801688" lvl="2" indent="-288925">
              <a:spcBef>
                <a:spcPts val="200"/>
              </a:spcBef>
              <a:spcAft>
                <a:spcPts val="200"/>
              </a:spcAft>
              <a:buFont typeface="Arial" panose="020B0604020202020204" pitchFamily="34" charset="0"/>
              <a:buChar char="•"/>
              <a:defRPr/>
            </a:pPr>
            <a:r>
              <a:rPr lang="en-GB" sz="2400" dirty="0" smtClean="0">
                <a:latin typeface="Museo 500" panose="02000000000000000000" pitchFamily="50" charset="0"/>
                <a:ea typeface="ＭＳ Ｐゴシック" pitchFamily="34" charset="-128"/>
              </a:rPr>
              <a:t>Tetrahydrocannabinol – is the principle psychoactive constituent of Cannabis</a:t>
            </a:r>
          </a:p>
          <a:p>
            <a:pPr marL="800100" lvl="1" indent="-342900">
              <a:buFont typeface="Arial" panose="020B0604020202020204" pitchFamily="34" charset="0"/>
              <a:buChar char="•"/>
              <a:defRPr/>
            </a:pPr>
            <a:endParaRPr lang="en-GB" sz="2400" dirty="0" smtClean="0">
              <a:solidFill>
                <a:srgbClr val="009345"/>
              </a:solidFill>
              <a:latin typeface="Museo 500" panose="02000000000000000000" pitchFamily="50" charset="0"/>
              <a:ea typeface="ＭＳ Ｐゴシック" pitchFamily="34" charset="-128"/>
            </a:endParaRPr>
          </a:p>
          <a:p>
            <a:pPr algn="ctr">
              <a:defRPr/>
            </a:pPr>
            <a:endParaRPr lang="en-GB" sz="2400" dirty="0">
              <a:latin typeface="Museo 500" panose="02000000000000000000" pitchFamily="50" charset="0"/>
              <a:ea typeface="ＭＳ Ｐゴシック" pitchFamily="34" charset="-12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72" r="18109"/>
          <a:stretch/>
        </p:blipFill>
        <p:spPr>
          <a:xfrm>
            <a:off x="1" y="1233576"/>
            <a:ext cx="6362700" cy="562442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 y="1233575"/>
            <a:ext cx="6569074" cy="562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189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The Permit Process</a:t>
            </a:r>
          </a:p>
        </p:txBody>
      </p:sp>
      <p:sp>
        <p:nvSpPr>
          <p:cNvPr id="3" name="Rectangle 2"/>
          <p:cNvSpPr/>
          <p:nvPr/>
        </p:nvSpPr>
        <p:spPr>
          <a:xfrm>
            <a:off x="6559550" y="1317571"/>
            <a:ext cx="5454650" cy="4893647"/>
          </a:xfrm>
          <a:prstGeom prst="rect">
            <a:avLst/>
          </a:prstGeom>
        </p:spPr>
        <p:txBody>
          <a:bodyPr wrap="square">
            <a:spAutoFit/>
          </a:bodyPr>
          <a:lstStyle/>
          <a:p>
            <a:pPr algn="ctr">
              <a:defRPr/>
            </a:pPr>
            <a:r>
              <a:rPr lang="en-GB" sz="2400" dirty="0" smtClean="0">
                <a:latin typeface="Museo 500" panose="02000000000000000000" pitchFamily="50" charset="0"/>
                <a:ea typeface="ＭＳ Ｐゴシック" pitchFamily="34" charset="-128"/>
              </a:rPr>
              <a:t>Your business has now gone through the entire complicated and arduous permit process.</a:t>
            </a:r>
          </a:p>
          <a:p>
            <a:pPr algn="ctr">
              <a:defRPr/>
            </a:pPr>
            <a:endParaRPr lang="en-GB" sz="2400" dirty="0" smtClean="0">
              <a:latin typeface="Museo 500" panose="02000000000000000000" pitchFamily="50" charset="0"/>
              <a:ea typeface="ＭＳ Ｐゴシック" pitchFamily="34" charset="-128"/>
            </a:endParaRPr>
          </a:p>
          <a:p>
            <a:pPr algn="ctr">
              <a:defRPr/>
            </a:pPr>
            <a:r>
              <a:rPr lang="en-GB" sz="2400" dirty="0" smtClean="0">
                <a:latin typeface="Museo 500" panose="02000000000000000000" pitchFamily="50" charset="0"/>
                <a:ea typeface="ＭＳ Ｐゴシック" pitchFamily="34" charset="-128"/>
              </a:rPr>
              <a:t>Now </a:t>
            </a:r>
            <a:r>
              <a:rPr lang="en-GB" sz="2400" dirty="0">
                <a:latin typeface="Museo 500" panose="02000000000000000000" pitchFamily="50" charset="0"/>
                <a:ea typeface="ＭＳ Ｐゴシック" pitchFamily="34" charset="-128"/>
              </a:rPr>
              <a:t>that the easy part is </a:t>
            </a:r>
            <a:r>
              <a:rPr lang="en-GB" sz="2400" dirty="0" smtClean="0">
                <a:latin typeface="Museo 500" panose="02000000000000000000" pitchFamily="50" charset="0"/>
                <a:ea typeface="ＭＳ Ｐゴシック" pitchFamily="34" charset="-128"/>
              </a:rPr>
              <a:t>done, </a:t>
            </a:r>
            <a:r>
              <a:rPr lang="en-GB" sz="2400" dirty="0">
                <a:latin typeface="Museo 500" panose="02000000000000000000" pitchFamily="50" charset="0"/>
                <a:ea typeface="ＭＳ Ｐゴシック" pitchFamily="34" charset="-128"/>
              </a:rPr>
              <a:t>you have to hire employees </a:t>
            </a:r>
            <a:r>
              <a:rPr lang="en-GB" sz="2400" dirty="0" smtClean="0">
                <a:latin typeface="Museo 500" panose="02000000000000000000" pitchFamily="50" charset="0"/>
                <a:ea typeface="ＭＳ Ｐゴシック" pitchFamily="34" charset="-128"/>
              </a:rPr>
              <a:t>and </a:t>
            </a:r>
            <a:r>
              <a:rPr lang="en-GB" sz="2400" u="sng" dirty="0" smtClean="0">
                <a:latin typeface="Museo 500" panose="02000000000000000000" pitchFamily="50" charset="0"/>
                <a:ea typeface="ＭＳ Ｐゴシック" pitchFamily="34" charset="-128"/>
              </a:rPr>
              <a:t>safely</a:t>
            </a:r>
            <a:r>
              <a:rPr lang="en-GB" sz="2400" dirty="0" smtClean="0">
                <a:latin typeface="Museo 500" panose="02000000000000000000" pitchFamily="50" charset="0"/>
                <a:ea typeface="ＭＳ Ｐゴシック" pitchFamily="34" charset="-128"/>
              </a:rPr>
              <a:t> </a:t>
            </a:r>
            <a:r>
              <a:rPr lang="en-GB" sz="2400" dirty="0">
                <a:latin typeface="Museo 500" panose="02000000000000000000" pitchFamily="50" charset="0"/>
                <a:ea typeface="ＭＳ Ｐゴシック" pitchFamily="34" charset="-128"/>
              </a:rPr>
              <a:t>operate what you hope to be a long-term profitable business</a:t>
            </a:r>
            <a:r>
              <a:rPr lang="en-GB" sz="2400" dirty="0" smtClean="0">
                <a:latin typeface="Museo 500" panose="02000000000000000000" pitchFamily="50" charset="0"/>
                <a:ea typeface="ＭＳ Ｐゴシック" pitchFamily="34" charset="-128"/>
              </a:rPr>
              <a:t>!</a:t>
            </a:r>
          </a:p>
          <a:p>
            <a:pPr algn="ctr">
              <a:defRPr/>
            </a:pPr>
            <a:endParaRPr lang="en-GB" sz="2400" dirty="0" smtClean="0">
              <a:latin typeface="Museo 500" panose="02000000000000000000" pitchFamily="50" charset="0"/>
              <a:ea typeface="ＭＳ Ｐゴシック" pitchFamily="34" charset="-128"/>
            </a:endParaRPr>
          </a:p>
          <a:p>
            <a:pPr algn="ctr">
              <a:defRPr/>
            </a:pPr>
            <a:r>
              <a:rPr lang="en-GB" sz="2400" dirty="0" smtClean="0">
                <a:latin typeface="Museo 500" panose="02000000000000000000" pitchFamily="50" charset="0"/>
                <a:ea typeface="ＭＳ Ｐゴシック" pitchFamily="34" charset="-128"/>
              </a:rPr>
              <a:t>Understanding </a:t>
            </a:r>
            <a:r>
              <a:rPr lang="en-GB" sz="2400" dirty="0">
                <a:latin typeface="Museo 500" panose="02000000000000000000" pitchFamily="50" charset="0"/>
                <a:ea typeface="ＭＳ Ｐゴシック" pitchFamily="34" charset="-128"/>
              </a:rPr>
              <a:t>the basics to </a:t>
            </a:r>
            <a:r>
              <a:rPr lang="en-GB" sz="2400" dirty="0" smtClean="0">
                <a:latin typeface="Museo 500" panose="02000000000000000000" pitchFamily="50" charset="0"/>
                <a:ea typeface="ＭＳ Ｐゴシック" pitchFamily="34" charset="-128"/>
              </a:rPr>
              <a:t>OSHA Safety and Worker’s Compensation will </a:t>
            </a:r>
            <a:r>
              <a:rPr lang="en-GB" sz="2400" dirty="0">
                <a:latin typeface="Museo 500" panose="02000000000000000000" pitchFamily="50" charset="0"/>
                <a:ea typeface="ＭＳ Ｐゴシック" pitchFamily="34" charset="-128"/>
              </a:rPr>
              <a:t>make you business much more profitable!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72" r="18109"/>
          <a:stretch/>
        </p:blipFill>
        <p:spPr>
          <a:xfrm>
            <a:off x="1" y="1233576"/>
            <a:ext cx="6362700" cy="5624423"/>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233577"/>
            <a:ext cx="6413501" cy="5624423"/>
          </a:xfrm>
          <a:prstGeom prst="rect">
            <a:avLst/>
          </a:prstGeom>
        </p:spPr>
      </p:pic>
    </p:spTree>
    <p:extLst>
      <p:ext uri="{BB962C8B-B14F-4D97-AF65-F5344CB8AC3E}">
        <p14:creationId xmlns:p14="http://schemas.microsoft.com/office/powerpoint/2010/main" val="2775555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548" y="36513"/>
            <a:ext cx="10304626" cy="6821487"/>
          </a:xfrm>
          <a:prstGeom prst="rect">
            <a:avLst/>
          </a:prstGeom>
        </p:spPr>
      </p:pic>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Human Resource Laws</a:t>
            </a:r>
          </a:p>
        </p:txBody>
      </p:sp>
      <p:sp>
        <p:nvSpPr>
          <p:cNvPr id="20" name="Rectangle 19"/>
          <p:cNvSpPr/>
          <p:nvPr/>
        </p:nvSpPr>
        <p:spPr>
          <a:xfrm>
            <a:off x="5826" y="1233577"/>
            <a:ext cx="12186174" cy="5624422"/>
          </a:xfrm>
          <a:prstGeom prst="rect">
            <a:avLst/>
          </a:prstGeom>
          <a:gradFill flip="none" rotWithShape="1">
            <a:gsLst>
              <a:gs pos="0">
                <a:schemeClr val="bg1">
                  <a:alpha val="8000"/>
                </a:schemeClr>
              </a:gs>
              <a:gs pos="6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5090" y="1806464"/>
            <a:ext cx="6096000" cy="3477875"/>
          </a:xfrm>
          <a:prstGeom prst="rect">
            <a:avLst/>
          </a:prstGeom>
        </p:spPr>
        <p:txBody>
          <a:bodyPr>
            <a:spAutoFit/>
          </a:bodyPr>
          <a:lstStyle/>
          <a:p>
            <a:pPr>
              <a:defRPr/>
            </a:pPr>
            <a:r>
              <a:rPr lang="en-GB" sz="2000" dirty="0">
                <a:solidFill>
                  <a:srgbClr val="009345"/>
                </a:solidFill>
                <a:latin typeface="Museo 100" panose="02000000000000000000" pitchFamily="2" charset="0"/>
                <a:ea typeface="ＭＳ Ｐゴシック" pitchFamily="34" charset="-128"/>
              </a:rPr>
              <a:t>We will discuss in generalities </a:t>
            </a:r>
            <a:r>
              <a:rPr lang="en-GB" sz="2000" dirty="0" smtClean="0">
                <a:solidFill>
                  <a:srgbClr val="009345"/>
                </a:solidFill>
                <a:latin typeface="Museo 100" panose="02000000000000000000" pitchFamily="2" charset="0"/>
                <a:ea typeface="ＭＳ Ｐゴシック" pitchFamily="34" charset="-128"/>
              </a:rPr>
              <a:t>as </a:t>
            </a:r>
            <a:r>
              <a:rPr lang="en-GB" sz="2000" dirty="0">
                <a:solidFill>
                  <a:srgbClr val="009345"/>
                </a:solidFill>
                <a:latin typeface="Museo 100" panose="02000000000000000000" pitchFamily="2" charset="0"/>
                <a:ea typeface="ＭＳ Ｐゴシック" pitchFamily="34" charset="-128"/>
              </a:rPr>
              <a:t>there are more than one state involved where you might want to start up your business and each state will have some </a:t>
            </a:r>
            <a:r>
              <a:rPr lang="en-GB" sz="2000" dirty="0" smtClean="0">
                <a:solidFill>
                  <a:srgbClr val="009345"/>
                </a:solidFill>
                <a:latin typeface="Museo 100" panose="02000000000000000000" pitchFamily="2" charset="0"/>
                <a:ea typeface="ＭＳ Ｐゴシック" pitchFamily="34" charset="-128"/>
              </a:rPr>
              <a:t>specific safety </a:t>
            </a:r>
            <a:r>
              <a:rPr lang="en-GB" sz="2000" dirty="0">
                <a:solidFill>
                  <a:srgbClr val="009345"/>
                </a:solidFill>
                <a:latin typeface="Museo 100" panose="02000000000000000000" pitchFamily="2" charset="0"/>
                <a:ea typeface="ＭＳ Ｐゴシック" pitchFamily="34" charset="-128"/>
              </a:rPr>
              <a:t>requirements.</a:t>
            </a:r>
          </a:p>
          <a:p>
            <a:pPr>
              <a:defRPr/>
            </a:pPr>
            <a:endParaRPr lang="en-GB" sz="2000" b="1" dirty="0" smtClean="0">
              <a:solidFill>
                <a:srgbClr val="009345"/>
              </a:solidFill>
              <a:latin typeface="Museo 100" panose="02000000000000000000" pitchFamily="2" charset="0"/>
              <a:ea typeface="ＭＳ Ｐゴシック" pitchFamily="34" charset="-128"/>
            </a:endParaRPr>
          </a:p>
          <a:p>
            <a:pPr>
              <a:defRPr/>
            </a:pPr>
            <a:r>
              <a:rPr lang="en-GB" sz="2000" b="1" dirty="0" smtClean="0">
                <a:solidFill>
                  <a:srgbClr val="009345"/>
                </a:solidFill>
                <a:latin typeface="Museo 100" panose="02000000000000000000" pitchFamily="2" charset="0"/>
                <a:ea typeface="ＭＳ Ｐゴシック" pitchFamily="34" charset="-128"/>
              </a:rPr>
              <a:t>There are </a:t>
            </a:r>
            <a:r>
              <a:rPr lang="en-GB" sz="2000" b="1" dirty="0">
                <a:solidFill>
                  <a:srgbClr val="009345"/>
                </a:solidFill>
                <a:latin typeface="Museo 100" panose="02000000000000000000" pitchFamily="2" charset="0"/>
                <a:ea typeface="ＭＳ Ｐゴシック" pitchFamily="34" charset="-128"/>
              </a:rPr>
              <a:t>some federal laws you </a:t>
            </a:r>
            <a:r>
              <a:rPr lang="en-GB" sz="2000" b="1" dirty="0" smtClean="0">
                <a:solidFill>
                  <a:srgbClr val="009345"/>
                </a:solidFill>
                <a:latin typeface="Museo 100" panose="02000000000000000000" pitchFamily="2" charset="0"/>
                <a:ea typeface="ＭＳ Ｐゴシック" pitchFamily="34" charset="-128"/>
              </a:rPr>
              <a:t>must follow </a:t>
            </a:r>
            <a:r>
              <a:rPr lang="en-GB" sz="2000" b="1" dirty="0">
                <a:solidFill>
                  <a:srgbClr val="009345"/>
                </a:solidFill>
                <a:latin typeface="Museo 100" panose="02000000000000000000" pitchFamily="2" charset="0"/>
                <a:ea typeface="ＭＳ Ｐゴシック" pitchFamily="34" charset="-128"/>
              </a:rPr>
              <a:t>even though </a:t>
            </a:r>
            <a:r>
              <a:rPr lang="en-GB" sz="2000" b="1" dirty="0" smtClean="0">
                <a:solidFill>
                  <a:srgbClr val="009345"/>
                </a:solidFill>
                <a:latin typeface="Museo 100" panose="02000000000000000000" pitchFamily="2" charset="0"/>
                <a:ea typeface="ＭＳ Ｐゴシック" pitchFamily="34" charset="-128"/>
              </a:rPr>
              <a:t>Cannabis </a:t>
            </a:r>
            <a:r>
              <a:rPr lang="en-GB" sz="2000" b="1" dirty="0">
                <a:solidFill>
                  <a:srgbClr val="009345"/>
                </a:solidFill>
                <a:latin typeface="Museo 100" panose="02000000000000000000" pitchFamily="2" charset="0"/>
                <a:ea typeface="ＭＳ Ｐゴシック" pitchFamily="34" charset="-128"/>
              </a:rPr>
              <a:t>is still illegal at the federal level. </a:t>
            </a:r>
            <a:endParaRPr lang="en-GB" sz="2000" b="1" dirty="0" smtClean="0">
              <a:solidFill>
                <a:srgbClr val="009345"/>
              </a:solidFill>
              <a:latin typeface="Museo 100" panose="02000000000000000000" pitchFamily="2" charset="0"/>
              <a:ea typeface="ＭＳ Ｐゴシック" pitchFamily="34" charset="-128"/>
            </a:endParaRPr>
          </a:p>
          <a:p>
            <a:pPr>
              <a:defRPr/>
            </a:pPr>
            <a:endParaRPr lang="en-GB" sz="2000" b="1" dirty="0" smtClean="0">
              <a:solidFill>
                <a:srgbClr val="009345"/>
              </a:solidFill>
              <a:latin typeface="Museo 100" panose="02000000000000000000" pitchFamily="2" charset="0"/>
              <a:ea typeface="ＭＳ Ｐゴシック" pitchFamily="34" charset="-128"/>
            </a:endParaRPr>
          </a:p>
          <a:p>
            <a:pPr>
              <a:defRPr/>
            </a:pPr>
            <a:r>
              <a:rPr lang="en-GB" sz="2000" dirty="0" smtClean="0">
                <a:solidFill>
                  <a:srgbClr val="009345"/>
                </a:solidFill>
                <a:latin typeface="Museo 100" panose="02000000000000000000" pitchFamily="2" charset="0"/>
                <a:ea typeface="ＭＳ Ｐゴシック" pitchFamily="34" charset="-128"/>
              </a:rPr>
              <a:t>That </a:t>
            </a:r>
            <a:r>
              <a:rPr lang="en-GB" sz="2000" dirty="0">
                <a:solidFill>
                  <a:srgbClr val="009345"/>
                </a:solidFill>
                <a:latin typeface="Museo 100" panose="02000000000000000000" pitchFamily="2" charset="0"/>
                <a:ea typeface="ＭＳ Ｐゴシック" pitchFamily="34" charset="-128"/>
              </a:rPr>
              <a:t>alone makes complying with federal </a:t>
            </a:r>
            <a:r>
              <a:rPr lang="en-GB" sz="2000" dirty="0" smtClean="0">
                <a:solidFill>
                  <a:srgbClr val="009345"/>
                </a:solidFill>
                <a:latin typeface="Museo 100" panose="02000000000000000000" pitchFamily="2" charset="0"/>
                <a:ea typeface="ＭＳ Ｐゴシック" pitchFamily="34" charset="-128"/>
              </a:rPr>
              <a:t>safety laws </a:t>
            </a:r>
            <a:r>
              <a:rPr lang="en-GB" sz="2000" dirty="0">
                <a:solidFill>
                  <a:srgbClr val="009345"/>
                </a:solidFill>
                <a:latin typeface="Museo 100" panose="02000000000000000000" pitchFamily="2" charset="0"/>
                <a:ea typeface="ＭＳ Ｐゴシック" pitchFamily="34" charset="-128"/>
              </a:rPr>
              <a:t>very problematic and difficult especially with the federal agencies you will be dealing with.</a:t>
            </a:r>
          </a:p>
        </p:txBody>
      </p:sp>
    </p:spTree>
    <p:extLst>
      <p:ext uri="{BB962C8B-B14F-4D97-AF65-F5344CB8AC3E}">
        <p14:creationId xmlns:p14="http://schemas.microsoft.com/office/powerpoint/2010/main" val="1196840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96815"/>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396815"/>
            <a:ext cx="12192000" cy="8367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961" y="522809"/>
            <a:ext cx="10605439" cy="584775"/>
          </a:xfrm>
          <a:prstGeom prst="rect">
            <a:avLst/>
          </a:prstGeom>
        </p:spPr>
        <p:txBody>
          <a:bodyPr wrap="square">
            <a:spAutoFit/>
          </a:bodyPr>
          <a:lstStyle/>
          <a:p>
            <a:r>
              <a:rPr lang="en-US" sz="3200" dirty="0">
                <a:solidFill>
                  <a:schemeClr val="bg1"/>
                </a:solidFill>
                <a:latin typeface="Museo 500" panose="02000000000000000000" pitchFamily="50" charset="0"/>
                <a:cs typeface="Adobe Arabic" panose="02040503050201020203" pitchFamily="18" charset="-78"/>
              </a:rPr>
              <a:t>Governmental Agencies</a:t>
            </a:r>
          </a:p>
        </p:txBody>
      </p:sp>
      <p:sp>
        <p:nvSpPr>
          <p:cNvPr id="2" name="Rectangle 1"/>
          <p:cNvSpPr/>
          <p:nvPr/>
        </p:nvSpPr>
        <p:spPr>
          <a:xfrm>
            <a:off x="679450" y="1530324"/>
            <a:ext cx="10900229" cy="1077218"/>
          </a:xfrm>
          <a:prstGeom prst="rect">
            <a:avLst/>
          </a:prstGeom>
        </p:spPr>
        <p:txBody>
          <a:bodyPr wrap="square">
            <a:spAutoFit/>
          </a:bodyPr>
          <a:lstStyle/>
          <a:p>
            <a:pPr algn="ctr"/>
            <a:r>
              <a:rPr lang="en-GB" sz="3200" dirty="0">
                <a:solidFill>
                  <a:srgbClr val="009345"/>
                </a:solidFill>
                <a:latin typeface="Museo 500" panose="02000000000000000000" pitchFamily="50" charset="0"/>
              </a:rPr>
              <a:t>No matter what state you are in, typically you will have to comply and deal with the following agencies:</a:t>
            </a:r>
          </a:p>
        </p:txBody>
      </p:sp>
      <p:sp>
        <p:nvSpPr>
          <p:cNvPr id="3" name="Rectangle 2"/>
          <p:cNvSpPr/>
          <p:nvPr/>
        </p:nvSpPr>
        <p:spPr>
          <a:xfrm>
            <a:off x="2080663" y="2745537"/>
            <a:ext cx="4092134" cy="978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333333"/>
                </a:solidFill>
                <a:latin typeface="Museo 500" panose="02000000000000000000" pitchFamily="50" charset="0"/>
              </a:rPr>
              <a:t>OSHA</a:t>
            </a:r>
          </a:p>
        </p:txBody>
      </p:sp>
      <p:sp>
        <p:nvSpPr>
          <p:cNvPr id="14" name="Rectangle 13"/>
          <p:cNvSpPr/>
          <p:nvPr/>
        </p:nvSpPr>
        <p:spPr>
          <a:xfrm>
            <a:off x="876301" y="2745537"/>
            <a:ext cx="1204362" cy="978056"/>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2000" dirty="0">
              <a:solidFill>
                <a:schemeClr val="bg1"/>
              </a:solidFill>
              <a:latin typeface="Museo 500" panose="02000000000000000000" pitchFamily="50" charset="0"/>
            </a:endParaRPr>
          </a:p>
        </p:txBody>
      </p:sp>
      <p:sp>
        <p:nvSpPr>
          <p:cNvPr id="15" name="Rectangle 14"/>
          <p:cNvSpPr/>
          <p:nvPr/>
        </p:nvSpPr>
        <p:spPr>
          <a:xfrm>
            <a:off x="7487545" y="2745537"/>
            <a:ext cx="4092134" cy="978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333333"/>
                </a:solidFill>
                <a:latin typeface="Museo 500" panose="02000000000000000000" pitchFamily="50" charset="0"/>
              </a:rPr>
              <a:t>Food &amp; Drug Administration</a:t>
            </a:r>
          </a:p>
        </p:txBody>
      </p:sp>
      <p:sp>
        <p:nvSpPr>
          <p:cNvPr id="21" name="Rectangle 20"/>
          <p:cNvSpPr/>
          <p:nvPr/>
        </p:nvSpPr>
        <p:spPr>
          <a:xfrm>
            <a:off x="6465611" y="2745537"/>
            <a:ext cx="1021933" cy="978056"/>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2000" dirty="0">
              <a:solidFill>
                <a:schemeClr val="bg1"/>
              </a:solidFill>
              <a:latin typeface="Museo 500" panose="02000000000000000000" pitchFamily="50" charset="0"/>
            </a:endParaRPr>
          </a:p>
        </p:txBody>
      </p:sp>
      <p:sp>
        <p:nvSpPr>
          <p:cNvPr id="22" name="Rectangle 21"/>
          <p:cNvSpPr/>
          <p:nvPr/>
        </p:nvSpPr>
        <p:spPr>
          <a:xfrm>
            <a:off x="2080663" y="3921830"/>
            <a:ext cx="4092134" cy="978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333333"/>
                </a:solidFill>
                <a:latin typeface="Museo 500" panose="02000000000000000000" pitchFamily="50" charset="0"/>
              </a:rPr>
              <a:t>Department </a:t>
            </a:r>
          </a:p>
          <a:p>
            <a:r>
              <a:rPr lang="en-US" sz="2000" dirty="0">
                <a:solidFill>
                  <a:srgbClr val="333333"/>
                </a:solidFill>
                <a:latin typeface="Museo 500" panose="02000000000000000000" pitchFamily="50" charset="0"/>
              </a:rPr>
              <a:t>of Agriculture</a:t>
            </a:r>
          </a:p>
        </p:txBody>
      </p:sp>
      <p:sp>
        <p:nvSpPr>
          <p:cNvPr id="23" name="Rectangle 22"/>
          <p:cNvSpPr/>
          <p:nvPr/>
        </p:nvSpPr>
        <p:spPr>
          <a:xfrm>
            <a:off x="876301" y="3921830"/>
            <a:ext cx="1204362" cy="978056"/>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2000" dirty="0">
              <a:solidFill>
                <a:schemeClr val="bg1"/>
              </a:solidFill>
              <a:latin typeface="Museo 500" panose="02000000000000000000" pitchFamily="50" charset="0"/>
            </a:endParaRPr>
          </a:p>
        </p:txBody>
      </p:sp>
      <p:sp>
        <p:nvSpPr>
          <p:cNvPr id="25" name="Rectangle 24"/>
          <p:cNvSpPr/>
          <p:nvPr/>
        </p:nvSpPr>
        <p:spPr>
          <a:xfrm>
            <a:off x="7487545" y="3921830"/>
            <a:ext cx="4092134" cy="978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333333"/>
                </a:solidFill>
                <a:latin typeface="Museo 500" panose="02000000000000000000" pitchFamily="50" charset="0"/>
              </a:rPr>
              <a:t>Department </a:t>
            </a:r>
          </a:p>
          <a:p>
            <a:r>
              <a:rPr lang="en-US" sz="2000" dirty="0">
                <a:solidFill>
                  <a:srgbClr val="333333"/>
                </a:solidFill>
                <a:latin typeface="Museo 500" panose="02000000000000000000" pitchFamily="50" charset="0"/>
              </a:rPr>
              <a:t>of Transportation</a:t>
            </a:r>
          </a:p>
        </p:txBody>
      </p:sp>
      <p:sp>
        <p:nvSpPr>
          <p:cNvPr id="26" name="Rectangle 25"/>
          <p:cNvSpPr/>
          <p:nvPr/>
        </p:nvSpPr>
        <p:spPr>
          <a:xfrm>
            <a:off x="6465611" y="3921830"/>
            <a:ext cx="1021933" cy="978056"/>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2000" dirty="0">
              <a:solidFill>
                <a:schemeClr val="bg1"/>
              </a:solidFill>
              <a:latin typeface="Museo 500" panose="02000000000000000000" pitchFamily="50" charset="0"/>
            </a:endParaRPr>
          </a:p>
        </p:txBody>
      </p:sp>
      <p:sp>
        <p:nvSpPr>
          <p:cNvPr id="27" name="Rectangle 26"/>
          <p:cNvSpPr/>
          <p:nvPr/>
        </p:nvSpPr>
        <p:spPr>
          <a:xfrm>
            <a:off x="2080663" y="5103036"/>
            <a:ext cx="4092134" cy="978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333333"/>
                </a:solidFill>
                <a:latin typeface="Museo 500" panose="02000000000000000000" pitchFamily="50" charset="0"/>
              </a:rPr>
              <a:t>Drug Enforcement Administration</a:t>
            </a:r>
          </a:p>
        </p:txBody>
      </p:sp>
      <p:sp>
        <p:nvSpPr>
          <p:cNvPr id="28" name="Rectangle 27"/>
          <p:cNvSpPr/>
          <p:nvPr/>
        </p:nvSpPr>
        <p:spPr>
          <a:xfrm>
            <a:off x="876301" y="5103036"/>
            <a:ext cx="1204362" cy="978056"/>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2000" dirty="0">
              <a:solidFill>
                <a:schemeClr val="bg1"/>
              </a:solidFill>
              <a:latin typeface="Museo 500" panose="02000000000000000000" pitchFamily="50" charset="0"/>
            </a:endParaRPr>
          </a:p>
        </p:txBody>
      </p:sp>
      <p:sp>
        <p:nvSpPr>
          <p:cNvPr id="29" name="Rectangle 28"/>
          <p:cNvSpPr/>
          <p:nvPr/>
        </p:nvSpPr>
        <p:spPr>
          <a:xfrm>
            <a:off x="7487545" y="5103036"/>
            <a:ext cx="4092134" cy="978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333333"/>
                </a:solidFill>
                <a:latin typeface="Museo 500" panose="02000000000000000000" pitchFamily="50" charset="0"/>
              </a:rPr>
              <a:t>State Agencies</a:t>
            </a:r>
          </a:p>
        </p:txBody>
      </p:sp>
      <p:sp>
        <p:nvSpPr>
          <p:cNvPr id="30" name="Rectangle 29"/>
          <p:cNvSpPr/>
          <p:nvPr/>
        </p:nvSpPr>
        <p:spPr>
          <a:xfrm>
            <a:off x="6465611" y="5103036"/>
            <a:ext cx="1021933" cy="978056"/>
          </a:xfrm>
          <a:prstGeom prst="rect">
            <a:avLst/>
          </a:prstGeom>
          <a:solidFill>
            <a:srgbClr val="00934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2000" dirty="0">
              <a:solidFill>
                <a:schemeClr val="bg1"/>
              </a:solidFill>
              <a:latin typeface="Museo 500" panose="02000000000000000000" pitchFamily="50" charset="0"/>
            </a:endParaRPr>
          </a:p>
        </p:txBody>
      </p:sp>
      <p:pic>
        <p:nvPicPr>
          <p:cNvPr id="4098" name="Picture 2" descr="Image result for OSHA log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74717" y="3088946"/>
            <a:ext cx="1007530" cy="291239"/>
          </a:xfrm>
          <a:prstGeom prst="rect">
            <a:avLst/>
          </a:prstGeom>
          <a:noFill/>
          <a:extLst>
            <a:ext uri="{909E8E84-426E-40DD-AFC4-6F175D3DCCD1}">
              <a14:hiddenFill xmlns:a14="http://schemas.microsoft.com/office/drawing/2010/main">
                <a:solidFill>
                  <a:srgbClr val="FFFFFF"/>
                </a:solidFill>
              </a14:hiddenFill>
            </a:ext>
          </a:extLst>
        </p:spPr>
      </p:pic>
      <p:grpSp>
        <p:nvGrpSpPr>
          <p:cNvPr id="4105" name="Group 4104"/>
          <p:cNvGrpSpPr/>
          <p:nvPr/>
        </p:nvGrpSpPr>
        <p:grpSpPr>
          <a:xfrm>
            <a:off x="1237238" y="4004059"/>
            <a:ext cx="482489" cy="813598"/>
            <a:chOff x="-2357438" y="2085975"/>
            <a:chExt cx="2540001" cy="4283075"/>
          </a:xfrm>
          <a:noFill/>
        </p:grpSpPr>
        <p:sp>
          <p:nvSpPr>
            <p:cNvPr id="4096" name="Freeform 10"/>
            <p:cNvSpPr>
              <a:spLocks/>
            </p:cNvSpPr>
            <p:nvPr/>
          </p:nvSpPr>
          <p:spPr bwMode="auto">
            <a:xfrm>
              <a:off x="-2357438" y="2085975"/>
              <a:ext cx="2540001" cy="4283075"/>
            </a:xfrm>
            <a:custGeom>
              <a:avLst/>
              <a:gdLst>
                <a:gd name="T0" fmla="*/ 832 w 851"/>
                <a:gd name="T1" fmla="*/ 384 h 1435"/>
                <a:gd name="T2" fmla="*/ 639 w 851"/>
                <a:gd name="T3" fmla="*/ 660 h 1435"/>
                <a:gd name="T4" fmla="*/ 610 w 851"/>
                <a:gd name="T5" fmla="*/ 717 h 1435"/>
                <a:gd name="T6" fmla="*/ 746 w 851"/>
                <a:gd name="T7" fmla="*/ 641 h 1435"/>
                <a:gd name="T8" fmla="*/ 835 w 851"/>
                <a:gd name="T9" fmla="*/ 507 h 1435"/>
                <a:gd name="T10" fmla="*/ 846 w 851"/>
                <a:gd name="T11" fmla="*/ 502 h 1435"/>
                <a:gd name="T12" fmla="*/ 755 w 851"/>
                <a:gd name="T13" fmla="*/ 689 h 1435"/>
                <a:gd name="T14" fmla="*/ 552 w 851"/>
                <a:gd name="T15" fmla="*/ 859 h 1435"/>
                <a:gd name="T16" fmla="*/ 625 w 851"/>
                <a:gd name="T17" fmla="*/ 859 h 1435"/>
                <a:gd name="T18" fmla="*/ 693 w 851"/>
                <a:gd name="T19" fmla="*/ 834 h 1435"/>
                <a:gd name="T20" fmla="*/ 793 w 851"/>
                <a:gd name="T21" fmla="*/ 724 h 1435"/>
                <a:gd name="T22" fmla="*/ 691 w 851"/>
                <a:gd name="T23" fmla="*/ 869 h 1435"/>
                <a:gd name="T24" fmla="*/ 469 w 851"/>
                <a:gd name="T25" fmla="*/ 1027 h 1435"/>
                <a:gd name="T26" fmla="*/ 434 w 851"/>
                <a:gd name="T27" fmla="*/ 1061 h 1435"/>
                <a:gd name="T28" fmla="*/ 539 w 851"/>
                <a:gd name="T29" fmla="*/ 1043 h 1435"/>
                <a:gd name="T30" fmla="*/ 691 w 851"/>
                <a:gd name="T31" fmla="*/ 949 h 1435"/>
                <a:gd name="T32" fmla="*/ 702 w 851"/>
                <a:gd name="T33" fmla="*/ 950 h 1435"/>
                <a:gd name="T34" fmla="*/ 571 w 851"/>
                <a:gd name="T35" fmla="*/ 1073 h 1435"/>
                <a:gd name="T36" fmla="*/ 325 w 851"/>
                <a:gd name="T37" fmla="*/ 1197 h 1435"/>
                <a:gd name="T38" fmla="*/ 556 w 851"/>
                <a:gd name="T39" fmla="*/ 1314 h 1435"/>
                <a:gd name="T40" fmla="*/ 239 w 851"/>
                <a:gd name="T41" fmla="*/ 1287 h 1435"/>
                <a:gd name="T42" fmla="*/ 405 w 851"/>
                <a:gd name="T43" fmla="*/ 1344 h 1435"/>
                <a:gd name="T44" fmla="*/ 161 w 851"/>
                <a:gd name="T45" fmla="*/ 1352 h 1435"/>
                <a:gd name="T46" fmla="*/ 62 w 851"/>
                <a:gd name="T47" fmla="*/ 1417 h 1435"/>
                <a:gd name="T48" fmla="*/ 0 w 851"/>
                <a:gd name="T49" fmla="*/ 1420 h 1435"/>
                <a:gd name="T50" fmla="*/ 32 w 851"/>
                <a:gd name="T51" fmla="*/ 1377 h 1435"/>
                <a:gd name="T52" fmla="*/ 572 w 851"/>
                <a:gd name="T53" fmla="*/ 717 h 1435"/>
                <a:gd name="T54" fmla="*/ 644 w 851"/>
                <a:gd name="T55" fmla="*/ 470 h 1435"/>
                <a:gd name="T56" fmla="*/ 677 w 851"/>
                <a:gd name="T57" fmla="*/ 197 h 1435"/>
                <a:gd name="T58" fmla="*/ 674 w 851"/>
                <a:gd name="T59" fmla="*/ 1 h 1435"/>
                <a:gd name="T60" fmla="*/ 688 w 851"/>
                <a:gd name="T61" fmla="*/ 57 h 1435"/>
                <a:gd name="T62" fmla="*/ 704 w 851"/>
                <a:gd name="T63" fmla="*/ 216 h 1435"/>
                <a:gd name="T64" fmla="*/ 660 w 851"/>
                <a:gd name="T65" fmla="*/ 538 h 1435"/>
                <a:gd name="T66" fmla="*/ 785 w 851"/>
                <a:gd name="T67" fmla="*/ 431 h 1435"/>
                <a:gd name="T68" fmla="*/ 843 w 851"/>
                <a:gd name="T69" fmla="*/ 284 h 1435"/>
                <a:gd name="T70" fmla="*/ 851 w 851"/>
                <a:gd name="T71" fmla="*/ 28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1" h="1435">
                  <a:moveTo>
                    <a:pt x="851" y="287"/>
                  </a:moveTo>
                  <a:cubicBezTo>
                    <a:pt x="845" y="319"/>
                    <a:pt x="839" y="352"/>
                    <a:pt x="832" y="384"/>
                  </a:cubicBezTo>
                  <a:cubicBezTo>
                    <a:pt x="823" y="419"/>
                    <a:pt x="813" y="454"/>
                    <a:pt x="804" y="488"/>
                  </a:cubicBezTo>
                  <a:cubicBezTo>
                    <a:pt x="779" y="575"/>
                    <a:pt x="721" y="628"/>
                    <a:pt x="639" y="660"/>
                  </a:cubicBezTo>
                  <a:cubicBezTo>
                    <a:pt x="630" y="663"/>
                    <a:pt x="625" y="668"/>
                    <a:pt x="622" y="677"/>
                  </a:cubicBezTo>
                  <a:cubicBezTo>
                    <a:pt x="619" y="690"/>
                    <a:pt x="614" y="702"/>
                    <a:pt x="610" y="717"/>
                  </a:cubicBezTo>
                  <a:cubicBezTo>
                    <a:pt x="613" y="715"/>
                    <a:pt x="614" y="714"/>
                    <a:pt x="615" y="713"/>
                  </a:cubicBezTo>
                  <a:cubicBezTo>
                    <a:pt x="652" y="676"/>
                    <a:pt x="697" y="654"/>
                    <a:pt x="746" y="641"/>
                  </a:cubicBezTo>
                  <a:cubicBezTo>
                    <a:pt x="753" y="639"/>
                    <a:pt x="761" y="634"/>
                    <a:pt x="765" y="628"/>
                  </a:cubicBezTo>
                  <a:cubicBezTo>
                    <a:pt x="788" y="588"/>
                    <a:pt x="811" y="547"/>
                    <a:pt x="835" y="507"/>
                  </a:cubicBezTo>
                  <a:cubicBezTo>
                    <a:pt x="839" y="500"/>
                    <a:pt x="842" y="493"/>
                    <a:pt x="849" y="487"/>
                  </a:cubicBezTo>
                  <a:cubicBezTo>
                    <a:pt x="848" y="492"/>
                    <a:pt x="847" y="497"/>
                    <a:pt x="846" y="502"/>
                  </a:cubicBezTo>
                  <a:cubicBezTo>
                    <a:pt x="824" y="563"/>
                    <a:pt x="797" y="621"/>
                    <a:pt x="762" y="676"/>
                  </a:cubicBezTo>
                  <a:cubicBezTo>
                    <a:pt x="759" y="680"/>
                    <a:pt x="757" y="685"/>
                    <a:pt x="755" y="689"/>
                  </a:cubicBezTo>
                  <a:cubicBezTo>
                    <a:pt x="720" y="775"/>
                    <a:pt x="656" y="824"/>
                    <a:pt x="568" y="846"/>
                  </a:cubicBezTo>
                  <a:cubicBezTo>
                    <a:pt x="562" y="848"/>
                    <a:pt x="555" y="853"/>
                    <a:pt x="552" y="859"/>
                  </a:cubicBezTo>
                  <a:cubicBezTo>
                    <a:pt x="544" y="871"/>
                    <a:pt x="539" y="885"/>
                    <a:pt x="531" y="902"/>
                  </a:cubicBezTo>
                  <a:cubicBezTo>
                    <a:pt x="561" y="881"/>
                    <a:pt x="592" y="867"/>
                    <a:pt x="625" y="859"/>
                  </a:cubicBezTo>
                  <a:cubicBezTo>
                    <a:pt x="636" y="857"/>
                    <a:pt x="647" y="853"/>
                    <a:pt x="658" y="853"/>
                  </a:cubicBezTo>
                  <a:cubicBezTo>
                    <a:pt x="674" y="853"/>
                    <a:pt x="684" y="845"/>
                    <a:pt x="693" y="834"/>
                  </a:cubicBezTo>
                  <a:cubicBezTo>
                    <a:pt x="720" y="803"/>
                    <a:pt x="748" y="771"/>
                    <a:pt x="775" y="740"/>
                  </a:cubicBezTo>
                  <a:cubicBezTo>
                    <a:pt x="780" y="734"/>
                    <a:pt x="785" y="728"/>
                    <a:pt x="793" y="724"/>
                  </a:cubicBezTo>
                  <a:cubicBezTo>
                    <a:pt x="790" y="729"/>
                    <a:pt x="788" y="735"/>
                    <a:pt x="785" y="740"/>
                  </a:cubicBezTo>
                  <a:cubicBezTo>
                    <a:pt x="754" y="783"/>
                    <a:pt x="722" y="826"/>
                    <a:pt x="691" y="869"/>
                  </a:cubicBezTo>
                  <a:cubicBezTo>
                    <a:pt x="687" y="874"/>
                    <a:pt x="683" y="880"/>
                    <a:pt x="680" y="886"/>
                  </a:cubicBezTo>
                  <a:cubicBezTo>
                    <a:pt x="634" y="971"/>
                    <a:pt x="564" y="1017"/>
                    <a:pt x="469" y="1027"/>
                  </a:cubicBezTo>
                  <a:cubicBezTo>
                    <a:pt x="462" y="1027"/>
                    <a:pt x="455" y="1033"/>
                    <a:pt x="451" y="1037"/>
                  </a:cubicBezTo>
                  <a:cubicBezTo>
                    <a:pt x="444" y="1044"/>
                    <a:pt x="440" y="1053"/>
                    <a:pt x="434" y="1061"/>
                  </a:cubicBezTo>
                  <a:cubicBezTo>
                    <a:pt x="460" y="1055"/>
                    <a:pt x="485" y="1050"/>
                    <a:pt x="509" y="1045"/>
                  </a:cubicBezTo>
                  <a:cubicBezTo>
                    <a:pt x="519" y="1043"/>
                    <a:pt x="529" y="1042"/>
                    <a:pt x="539" y="1043"/>
                  </a:cubicBezTo>
                  <a:cubicBezTo>
                    <a:pt x="560" y="1046"/>
                    <a:pt x="576" y="1038"/>
                    <a:pt x="592" y="1025"/>
                  </a:cubicBezTo>
                  <a:cubicBezTo>
                    <a:pt x="625" y="999"/>
                    <a:pt x="658" y="974"/>
                    <a:pt x="691" y="949"/>
                  </a:cubicBezTo>
                  <a:cubicBezTo>
                    <a:pt x="697" y="944"/>
                    <a:pt x="703" y="940"/>
                    <a:pt x="711" y="938"/>
                  </a:cubicBezTo>
                  <a:cubicBezTo>
                    <a:pt x="708" y="942"/>
                    <a:pt x="705" y="946"/>
                    <a:pt x="702" y="950"/>
                  </a:cubicBezTo>
                  <a:cubicBezTo>
                    <a:pt x="664" y="985"/>
                    <a:pt x="626" y="1020"/>
                    <a:pt x="588" y="1055"/>
                  </a:cubicBezTo>
                  <a:cubicBezTo>
                    <a:pt x="582" y="1060"/>
                    <a:pt x="576" y="1066"/>
                    <a:pt x="571" y="1073"/>
                  </a:cubicBezTo>
                  <a:cubicBezTo>
                    <a:pt x="517" y="1149"/>
                    <a:pt x="444" y="1188"/>
                    <a:pt x="350" y="1186"/>
                  </a:cubicBezTo>
                  <a:cubicBezTo>
                    <a:pt x="339" y="1186"/>
                    <a:pt x="332" y="1189"/>
                    <a:pt x="325" y="1197"/>
                  </a:cubicBezTo>
                  <a:cubicBezTo>
                    <a:pt x="310" y="1214"/>
                    <a:pt x="295" y="1229"/>
                    <a:pt x="278" y="1247"/>
                  </a:cubicBezTo>
                  <a:cubicBezTo>
                    <a:pt x="383" y="1227"/>
                    <a:pt x="475" y="1248"/>
                    <a:pt x="556" y="1314"/>
                  </a:cubicBezTo>
                  <a:cubicBezTo>
                    <a:pt x="537" y="1305"/>
                    <a:pt x="518" y="1296"/>
                    <a:pt x="498" y="1288"/>
                  </a:cubicBezTo>
                  <a:cubicBezTo>
                    <a:pt x="412" y="1257"/>
                    <a:pt x="325" y="1252"/>
                    <a:pt x="239" y="1287"/>
                  </a:cubicBezTo>
                  <a:cubicBezTo>
                    <a:pt x="227" y="1292"/>
                    <a:pt x="217" y="1302"/>
                    <a:pt x="207" y="1311"/>
                  </a:cubicBezTo>
                  <a:cubicBezTo>
                    <a:pt x="276" y="1302"/>
                    <a:pt x="341" y="1310"/>
                    <a:pt x="405" y="1344"/>
                  </a:cubicBezTo>
                  <a:cubicBezTo>
                    <a:pt x="372" y="1339"/>
                    <a:pt x="343" y="1334"/>
                    <a:pt x="313" y="1331"/>
                  </a:cubicBezTo>
                  <a:cubicBezTo>
                    <a:pt x="261" y="1327"/>
                    <a:pt x="210" y="1333"/>
                    <a:pt x="161" y="1352"/>
                  </a:cubicBezTo>
                  <a:cubicBezTo>
                    <a:pt x="153" y="1355"/>
                    <a:pt x="145" y="1360"/>
                    <a:pt x="137" y="1365"/>
                  </a:cubicBezTo>
                  <a:cubicBezTo>
                    <a:pt x="112" y="1382"/>
                    <a:pt x="87" y="1400"/>
                    <a:pt x="62" y="1417"/>
                  </a:cubicBezTo>
                  <a:cubicBezTo>
                    <a:pt x="53" y="1423"/>
                    <a:pt x="43" y="1427"/>
                    <a:pt x="33" y="1431"/>
                  </a:cubicBezTo>
                  <a:cubicBezTo>
                    <a:pt x="20" y="1435"/>
                    <a:pt x="8" y="1432"/>
                    <a:pt x="0" y="1420"/>
                  </a:cubicBezTo>
                  <a:cubicBezTo>
                    <a:pt x="0" y="1415"/>
                    <a:pt x="0" y="1410"/>
                    <a:pt x="0" y="1405"/>
                  </a:cubicBezTo>
                  <a:cubicBezTo>
                    <a:pt x="10" y="1396"/>
                    <a:pt x="20" y="1385"/>
                    <a:pt x="32" y="1377"/>
                  </a:cubicBezTo>
                  <a:cubicBezTo>
                    <a:pt x="132" y="1311"/>
                    <a:pt x="225" y="1238"/>
                    <a:pt x="307" y="1149"/>
                  </a:cubicBezTo>
                  <a:cubicBezTo>
                    <a:pt x="423" y="1022"/>
                    <a:pt x="510" y="877"/>
                    <a:pt x="572" y="717"/>
                  </a:cubicBezTo>
                  <a:cubicBezTo>
                    <a:pt x="600" y="645"/>
                    <a:pt x="622" y="570"/>
                    <a:pt x="646" y="496"/>
                  </a:cubicBezTo>
                  <a:cubicBezTo>
                    <a:pt x="648" y="489"/>
                    <a:pt x="647" y="478"/>
                    <a:pt x="644" y="470"/>
                  </a:cubicBezTo>
                  <a:cubicBezTo>
                    <a:pt x="608" y="380"/>
                    <a:pt x="617" y="296"/>
                    <a:pt x="671" y="216"/>
                  </a:cubicBezTo>
                  <a:cubicBezTo>
                    <a:pt x="675" y="211"/>
                    <a:pt x="677" y="204"/>
                    <a:pt x="677" y="197"/>
                  </a:cubicBezTo>
                  <a:cubicBezTo>
                    <a:pt x="676" y="137"/>
                    <a:pt x="675" y="77"/>
                    <a:pt x="674" y="17"/>
                  </a:cubicBezTo>
                  <a:cubicBezTo>
                    <a:pt x="674" y="12"/>
                    <a:pt x="674" y="6"/>
                    <a:pt x="674" y="1"/>
                  </a:cubicBezTo>
                  <a:cubicBezTo>
                    <a:pt x="675" y="1"/>
                    <a:pt x="676" y="1"/>
                    <a:pt x="677" y="0"/>
                  </a:cubicBezTo>
                  <a:cubicBezTo>
                    <a:pt x="681" y="19"/>
                    <a:pt x="686" y="38"/>
                    <a:pt x="688" y="57"/>
                  </a:cubicBezTo>
                  <a:cubicBezTo>
                    <a:pt x="692" y="103"/>
                    <a:pt x="695" y="148"/>
                    <a:pt x="699" y="193"/>
                  </a:cubicBezTo>
                  <a:cubicBezTo>
                    <a:pt x="700" y="201"/>
                    <a:pt x="701" y="209"/>
                    <a:pt x="704" y="216"/>
                  </a:cubicBezTo>
                  <a:cubicBezTo>
                    <a:pt x="740" y="301"/>
                    <a:pt x="736" y="384"/>
                    <a:pt x="685" y="461"/>
                  </a:cubicBezTo>
                  <a:cubicBezTo>
                    <a:pt x="669" y="484"/>
                    <a:pt x="666" y="509"/>
                    <a:pt x="660" y="538"/>
                  </a:cubicBezTo>
                  <a:cubicBezTo>
                    <a:pt x="667" y="528"/>
                    <a:pt x="672" y="521"/>
                    <a:pt x="677" y="514"/>
                  </a:cubicBezTo>
                  <a:cubicBezTo>
                    <a:pt x="705" y="476"/>
                    <a:pt x="743" y="451"/>
                    <a:pt x="785" y="431"/>
                  </a:cubicBezTo>
                  <a:cubicBezTo>
                    <a:pt x="792" y="428"/>
                    <a:pt x="798" y="422"/>
                    <a:pt x="801" y="415"/>
                  </a:cubicBezTo>
                  <a:cubicBezTo>
                    <a:pt x="815" y="372"/>
                    <a:pt x="829" y="328"/>
                    <a:pt x="843" y="284"/>
                  </a:cubicBezTo>
                  <a:cubicBezTo>
                    <a:pt x="845" y="278"/>
                    <a:pt x="849" y="271"/>
                    <a:pt x="851" y="264"/>
                  </a:cubicBezTo>
                  <a:cubicBezTo>
                    <a:pt x="851" y="272"/>
                    <a:pt x="851" y="279"/>
                    <a:pt x="851" y="287"/>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97" name="Freeform 11"/>
            <p:cNvSpPr>
              <a:spLocks/>
            </p:cNvSpPr>
            <p:nvPr/>
          </p:nvSpPr>
          <p:spPr bwMode="auto">
            <a:xfrm>
              <a:off x="-1068387" y="3098800"/>
              <a:ext cx="325438" cy="1446212"/>
            </a:xfrm>
            <a:custGeom>
              <a:avLst/>
              <a:gdLst>
                <a:gd name="T0" fmla="*/ 76 w 109"/>
                <a:gd name="T1" fmla="*/ 485 h 485"/>
                <a:gd name="T2" fmla="*/ 1 w 109"/>
                <a:gd name="T3" fmla="*/ 327 h 485"/>
                <a:gd name="T4" fmla="*/ 9 w 109"/>
                <a:gd name="T5" fmla="*/ 237 h 485"/>
                <a:gd name="T6" fmla="*/ 18 w 109"/>
                <a:gd name="T7" fmla="*/ 140 h 485"/>
                <a:gd name="T8" fmla="*/ 35 w 109"/>
                <a:gd name="T9" fmla="*/ 12 h 485"/>
                <a:gd name="T10" fmla="*/ 42 w 109"/>
                <a:gd name="T11" fmla="*/ 0 h 485"/>
                <a:gd name="T12" fmla="*/ 41 w 109"/>
                <a:gd name="T13" fmla="*/ 20 h 485"/>
                <a:gd name="T14" fmla="*/ 38 w 109"/>
                <a:gd name="T15" fmla="*/ 172 h 485"/>
                <a:gd name="T16" fmla="*/ 47 w 109"/>
                <a:gd name="T17" fmla="*/ 197 h 485"/>
                <a:gd name="T18" fmla="*/ 107 w 109"/>
                <a:gd name="T19" fmla="*/ 364 h 485"/>
                <a:gd name="T20" fmla="*/ 76 w 109"/>
                <a:gd name="T21"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485">
                  <a:moveTo>
                    <a:pt x="76" y="485"/>
                  </a:moveTo>
                  <a:cubicBezTo>
                    <a:pt x="35" y="439"/>
                    <a:pt x="5" y="388"/>
                    <a:pt x="1" y="327"/>
                  </a:cubicBezTo>
                  <a:cubicBezTo>
                    <a:pt x="0" y="297"/>
                    <a:pt x="6" y="267"/>
                    <a:pt x="9" y="237"/>
                  </a:cubicBezTo>
                  <a:cubicBezTo>
                    <a:pt x="12" y="205"/>
                    <a:pt x="14" y="172"/>
                    <a:pt x="18" y="140"/>
                  </a:cubicBezTo>
                  <a:cubicBezTo>
                    <a:pt x="23" y="97"/>
                    <a:pt x="29" y="54"/>
                    <a:pt x="35" y="12"/>
                  </a:cubicBezTo>
                  <a:cubicBezTo>
                    <a:pt x="35" y="8"/>
                    <a:pt x="37" y="4"/>
                    <a:pt x="42" y="0"/>
                  </a:cubicBezTo>
                  <a:cubicBezTo>
                    <a:pt x="42" y="7"/>
                    <a:pt x="42" y="14"/>
                    <a:pt x="41" y="20"/>
                  </a:cubicBezTo>
                  <a:cubicBezTo>
                    <a:pt x="40" y="71"/>
                    <a:pt x="38" y="121"/>
                    <a:pt x="38" y="172"/>
                  </a:cubicBezTo>
                  <a:cubicBezTo>
                    <a:pt x="38" y="180"/>
                    <a:pt x="42" y="190"/>
                    <a:pt x="47" y="197"/>
                  </a:cubicBezTo>
                  <a:cubicBezTo>
                    <a:pt x="84" y="246"/>
                    <a:pt x="109" y="300"/>
                    <a:pt x="107" y="364"/>
                  </a:cubicBezTo>
                  <a:cubicBezTo>
                    <a:pt x="106" y="406"/>
                    <a:pt x="96" y="446"/>
                    <a:pt x="76" y="485"/>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99" name="Freeform 12"/>
            <p:cNvSpPr>
              <a:spLocks/>
            </p:cNvSpPr>
            <p:nvPr/>
          </p:nvSpPr>
          <p:spPr bwMode="auto">
            <a:xfrm>
              <a:off x="-1350963" y="3611563"/>
              <a:ext cx="350838" cy="1427162"/>
            </a:xfrm>
            <a:custGeom>
              <a:avLst/>
              <a:gdLst>
                <a:gd name="T0" fmla="*/ 78 w 118"/>
                <a:gd name="T1" fmla="*/ 478 h 478"/>
                <a:gd name="T2" fmla="*/ 20 w 118"/>
                <a:gd name="T3" fmla="*/ 247 h 478"/>
                <a:gd name="T4" fmla="*/ 39 w 118"/>
                <a:gd name="T5" fmla="*/ 144 h 478"/>
                <a:gd name="T6" fmla="*/ 65 w 118"/>
                <a:gd name="T7" fmla="*/ 16 h 478"/>
                <a:gd name="T8" fmla="*/ 71 w 118"/>
                <a:gd name="T9" fmla="*/ 0 h 478"/>
                <a:gd name="T10" fmla="*/ 74 w 118"/>
                <a:gd name="T11" fmla="*/ 1 h 478"/>
                <a:gd name="T12" fmla="*/ 67 w 118"/>
                <a:gd name="T13" fmla="*/ 78 h 478"/>
                <a:gd name="T14" fmla="*/ 59 w 118"/>
                <a:gd name="T15" fmla="*/ 165 h 478"/>
                <a:gd name="T16" fmla="*/ 65 w 118"/>
                <a:gd name="T17" fmla="*/ 185 h 478"/>
                <a:gd name="T18" fmla="*/ 118 w 118"/>
                <a:gd name="T19" fmla="*/ 339 h 478"/>
                <a:gd name="T20" fmla="*/ 78 w 118"/>
                <a:gd name="T21"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478">
                  <a:moveTo>
                    <a:pt x="78" y="478"/>
                  </a:moveTo>
                  <a:cubicBezTo>
                    <a:pt x="24" y="408"/>
                    <a:pt x="0" y="333"/>
                    <a:pt x="20" y="247"/>
                  </a:cubicBezTo>
                  <a:cubicBezTo>
                    <a:pt x="28" y="213"/>
                    <a:pt x="33" y="179"/>
                    <a:pt x="39" y="144"/>
                  </a:cubicBezTo>
                  <a:cubicBezTo>
                    <a:pt x="48" y="102"/>
                    <a:pt x="56" y="59"/>
                    <a:pt x="65" y="16"/>
                  </a:cubicBezTo>
                  <a:cubicBezTo>
                    <a:pt x="66" y="11"/>
                    <a:pt x="69" y="6"/>
                    <a:pt x="71" y="0"/>
                  </a:cubicBezTo>
                  <a:cubicBezTo>
                    <a:pt x="72" y="0"/>
                    <a:pt x="73" y="1"/>
                    <a:pt x="74" y="1"/>
                  </a:cubicBezTo>
                  <a:cubicBezTo>
                    <a:pt x="72" y="27"/>
                    <a:pt x="69" y="52"/>
                    <a:pt x="67" y="78"/>
                  </a:cubicBezTo>
                  <a:cubicBezTo>
                    <a:pt x="64" y="107"/>
                    <a:pt x="61" y="136"/>
                    <a:pt x="59" y="165"/>
                  </a:cubicBezTo>
                  <a:cubicBezTo>
                    <a:pt x="59" y="171"/>
                    <a:pt x="61" y="180"/>
                    <a:pt x="65" y="185"/>
                  </a:cubicBezTo>
                  <a:cubicBezTo>
                    <a:pt x="97" y="232"/>
                    <a:pt x="118" y="282"/>
                    <a:pt x="118" y="339"/>
                  </a:cubicBezTo>
                  <a:cubicBezTo>
                    <a:pt x="117" y="388"/>
                    <a:pt x="103" y="433"/>
                    <a:pt x="78" y="478"/>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1" name="Freeform 13"/>
            <p:cNvSpPr>
              <a:spLocks/>
            </p:cNvSpPr>
            <p:nvPr/>
          </p:nvSpPr>
          <p:spPr bwMode="auto">
            <a:xfrm>
              <a:off x="-925512" y="2522538"/>
              <a:ext cx="385763" cy="1431925"/>
            </a:xfrm>
            <a:custGeom>
              <a:avLst/>
              <a:gdLst>
                <a:gd name="T0" fmla="*/ 63 w 129"/>
                <a:gd name="T1" fmla="*/ 1 h 480"/>
                <a:gd name="T2" fmla="*/ 56 w 129"/>
                <a:gd name="T3" fmla="*/ 115 h 480"/>
                <a:gd name="T4" fmla="*/ 54 w 129"/>
                <a:gd name="T5" fmla="*/ 184 h 480"/>
                <a:gd name="T6" fmla="*/ 62 w 129"/>
                <a:gd name="T7" fmla="*/ 201 h 480"/>
                <a:gd name="T8" fmla="*/ 127 w 129"/>
                <a:gd name="T9" fmla="*/ 376 h 480"/>
                <a:gd name="T10" fmla="*/ 104 w 129"/>
                <a:gd name="T11" fmla="*/ 480 h 480"/>
                <a:gd name="T12" fmla="*/ 95 w 129"/>
                <a:gd name="T13" fmla="*/ 472 h 480"/>
                <a:gd name="T14" fmla="*/ 25 w 129"/>
                <a:gd name="T15" fmla="*/ 217 h 480"/>
                <a:gd name="T16" fmla="*/ 34 w 129"/>
                <a:gd name="T17" fmla="*/ 139 h 480"/>
                <a:gd name="T18" fmla="*/ 56 w 129"/>
                <a:gd name="T19" fmla="*/ 12 h 480"/>
                <a:gd name="T20" fmla="*/ 59 w 129"/>
                <a:gd name="T21" fmla="*/ 0 h 480"/>
                <a:gd name="T22" fmla="*/ 63 w 129"/>
                <a:gd name="T23" fmla="*/ 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480">
                  <a:moveTo>
                    <a:pt x="63" y="1"/>
                  </a:moveTo>
                  <a:cubicBezTo>
                    <a:pt x="60" y="39"/>
                    <a:pt x="58" y="77"/>
                    <a:pt x="56" y="115"/>
                  </a:cubicBezTo>
                  <a:cubicBezTo>
                    <a:pt x="54" y="138"/>
                    <a:pt x="54" y="161"/>
                    <a:pt x="54" y="184"/>
                  </a:cubicBezTo>
                  <a:cubicBezTo>
                    <a:pt x="54" y="190"/>
                    <a:pt x="58" y="197"/>
                    <a:pt x="62" y="201"/>
                  </a:cubicBezTo>
                  <a:cubicBezTo>
                    <a:pt x="104" y="252"/>
                    <a:pt x="129" y="309"/>
                    <a:pt x="127" y="376"/>
                  </a:cubicBezTo>
                  <a:cubicBezTo>
                    <a:pt x="125" y="411"/>
                    <a:pt x="118" y="446"/>
                    <a:pt x="104" y="480"/>
                  </a:cubicBezTo>
                  <a:cubicBezTo>
                    <a:pt x="100" y="477"/>
                    <a:pt x="97" y="475"/>
                    <a:pt x="95" y="472"/>
                  </a:cubicBezTo>
                  <a:cubicBezTo>
                    <a:pt x="26" y="400"/>
                    <a:pt x="0" y="316"/>
                    <a:pt x="25" y="217"/>
                  </a:cubicBezTo>
                  <a:cubicBezTo>
                    <a:pt x="31" y="192"/>
                    <a:pt x="30" y="165"/>
                    <a:pt x="34" y="139"/>
                  </a:cubicBezTo>
                  <a:cubicBezTo>
                    <a:pt x="41" y="97"/>
                    <a:pt x="48" y="54"/>
                    <a:pt x="56" y="12"/>
                  </a:cubicBezTo>
                  <a:cubicBezTo>
                    <a:pt x="56" y="8"/>
                    <a:pt x="58" y="4"/>
                    <a:pt x="59" y="0"/>
                  </a:cubicBezTo>
                  <a:cubicBezTo>
                    <a:pt x="61" y="0"/>
                    <a:pt x="62" y="1"/>
                    <a:pt x="63" y="1"/>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2" name="Freeform 14"/>
            <p:cNvSpPr>
              <a:spLocks/>
            </p:cNvSpPr>
            <p:nvPr/>
          </p:nvSpPr>
          <p:spPr bwMode="auto">
            <a:xfrm>
              <a:off x="-1673225" y="4086225"/>
              <a:ext cx="414338" cy="1411287"/>
            </a:xfrm>
            <a:custGeom>
              <a:avLst/>
              <a:gdLst>
                <a:gd name="T0" fmla="*/ 60 w 139"/>
                <a:gd name="T1" fmla="*/ 473 h 473"/>
                <a:gd name="T2" fmla="*/ 42 w 139"/>
                <a:gd name="T3" fmla="*/ 229 h 473"/>
                <a:gd name="T4" fmla="*/ 78 w 139"/>
                <a:gd name="T5" fmla="*/ 108 h 473"/>
                <a:gd name="T6" fmla="*/ 101 w 139"/>
                <a:gd name="T7" fmla="*/ 0 h 473"/>
                <a:gd name="T8" fmla="*/ 106 w 139"/>
                <a:gd name="T9" fmla="*/ 1 h 473"/>
                <a:gd name="T10" fmla="*/ 104 w 139"/>
                <a:gd name="T11" fmla="*/ 28 h 473"/>
                <a:gd name="T12" fmla="*/ 91 w 139"/>
                <a:gd name="T13" fmla="*/ 167 h 473"/>
                <a:gd name="T14" fmla="*/ 96 w 139"/>
                <a:gd name="T15" fmla="*/ 195 h 473"/>
                <a:gd name="T16" fmla="*/ 68 w 139"/>
                <a:gd name="T17" fmla="*/ 463 h 473"/>
                <a:gd name="T18" fmla="*/ 60 w 139"/>
                <a:gd name="T1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473">
                  <a:moveTo>
                    <a:pt x="60" y="473"/>
                  </a:moveTo>
                  <a:cubicBezTo>
                    <a:pt x="15" y="393"/>
                    <a:pt x="0" y="312"/>
                    <a:pt x="42" y="229"/>
                  </a:cubicBezTo>
                  <a:cubicBezTo>
                    <a:pt x="61" y="190"/>
                    <a:pt x="70" y="150"/>
                    <a:pt x="78" y="108"/>
                  </a:cubicBezTo>
                  <a:cubicBezTo>
                    <a:pt x="84" y="72"/>
                    <a:pt x="93" y="36"/>
                    <a:pt x="101" y="0"/>
                  </a:cubicBezTo>
                  <a:cubicBezTo>
                    <a:pt x="103" y="0"/>
                    <a:pt x="105" y="1"/>
                    <a:pt x="106" y="1"/>
                  </a:cubicBezTo>
                  <a:cubicBezTo>
                    <a:pt x="106" y="10"/>
                    <a:pt x="105" y="19"/>
                    <a:pt x="104" y="28"/>
                  </a:cubicBezTo>
                  <a:cubicBezTo>
                    <a:pt x="100" y="75"/>
                    <a:pt x="95" y="121"/>
                    <a:pt x="91" y="167"/>
                  </a:cubicBezTo>
                  <a:cubicBezTo>
                    <a:pt x="90" y="176"/>
                    <a:pt x="92" y="186"/>
                    <a:pt x="96" y="195"/>
                  </a:cubicBezTo>
                  <a:cubicBezTo>
                    <a:pt x="139" y="290"/>
                    <a:pt x="127" y="379"/>
                    <a:pt x="68" y="463"/>
                  </a:cubicBezTo>
                  <a:cubicBezTo>
                    <a:pt x="66" y="466"/>
                    <a:pt x="64" y="468"/>
                    <a:pt x="60" y="473"/>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3" name="Freeform 15"/>
            <p:cNvSpPr>
              <a:spLocks/>
            </p:cNvSpPr>
            <p:nvPr/>
          </p:nvSpPr>
          <p:spPr bwMode="auto">
            <a:xfrm>
              <a:off x="-2279650" y="5113338"/>
              <a:ext cx="647700" cy="590550"/>
            </a:xfrm>
            <a:custGeom>
              <a:avLst/>
              <a:gdLst>
                <a:gd name="T0" fmla="*/ 0 w 217"/>
                <a:gd name="T1" fmla="*/ 73 h 198"/>
                <a:gd name="T2" fmla="*/ 73 w 217"/>
                <a:gd name="T3" fmla="*/ 9 h 198"/>
                <a:gd name="T4" fmla="*/ 212 w 217"/>
                <a:gd name="T5" fmla="*/ 150 h 198"/>
                <a:gd name="T6" fmla="*/ 207 w 217"/>
                <a:gd name="T7" fmla="*/ 163 h 198"/>
                <a:gd name="T8" fmla="*/ 173 w 217"/>
                <a:gd name="T9" fmla="*/ 198 h 198"/>
                <a:gd name="T10" fmla="*/ 179 w 217"/>
                <a:gd name="T11" fmla="*/ 97 h 198"/>
                <a:gd name="T12" fmla="*/ 61 w 217"/>
                <a:gd name="T13" fmla="*/ 26 h 198"/>
                <a:gd name="T14" fmla="*/ 11 w 217"/>
                <a:gd name="T15" fmla="*/ 59 h 198"/>
                <a:gd name="T16" fmla="*/ 0 w 217"/>
                <a:gd name="T17"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98">
                  <a:moveTo>
                    <a:pt x="0" y="73"/>
                  </a:moveTo>
                  <a:cubicBezTo>
                    <a:pt x="4" y="41"/>
                    <a:pt x="37" y="13"/>
                    <a:pt x="73" y="9"/>
                  </a:cubicBezTo>
                  <a:cubicBezTo>
                    <a:pt x="167" y="0"/>
                    <a:pt x="217" y="82"/>
                    <a:pt x="212" y="150"/>
                  </a:cubicBezTo>
                  <a:cubicBezTo>
                    <a:pt x="212" y="155"/>
                    <a:pt x="210" y="160"/>
                    <a:pt x="207" y="163"/>
                  </a:cubicBezTo>
                  <a:cubicBezTo>
                    <a:pt x="197" y="176"/>
                    <a:pt x="187" y="188"/>
                    <a:pt x="173" y="198"/>
                  </a:cubicBezTo>
                  <a:cubicBezTo>
                    <a:pt x="187" y="164"/>
                    <a:pt x="189" y="130"/>
                    <a:pt x="179" y="97"/>
                  </a:cubicBezTo>
                  <a:cubicBezTo>
                    <a:pt x="162" y="45"/>
                    <a:pt x="110" y="14"/>
                    <a:pt x="61" y="26"/>
                  </a:cubicBezTo>
                  <a:cubicBezTo>
                    <a:pt x="40" y="31"/>
                    <a:pt x="24" y="43"/>
                    <a:pt x="11" y="59"/>
                  </a:cubicBezTo>
                  <a:cubicBezTo>
                    <a:pt x="7" y="63"/>
                    <a:pt x="4" y="68"/>
                    <a:pt x="0" y="73"/>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4" name="Freeform 16"/>
            <p:cNvSpPr>
              <a:spLocks/>
            </p:cNvSpPr>
            <p:nvPr/>
          </p:nvSpPr>
          <p:spPr bwMode="auto">
            <a:xfrm>
              <a:off x="-1970088" y="5368925"/>
              <a:ext cx="165100" cy="504825"/>
            </a:xfrm>
            <a:custGeom>
              <a:avLst/>
              <a:gdLst>
                <a:gd name="T0" fmla="*/ 0 w 55"/>
                <a:gd name="T1" fmla="*/ 169 h 169"/>
                <a:gd name="T2" fmla="*/ 34 w 55"/>
                <a:gd name="T3" fmla="*/ 0 h 169"/>
                <a:gd name="T4" fmla="*/ 54 w 55"/>
                <a:gd name="T5" fmla="*/ 82 h 169"/>
                <a:gd name="T6" fmla="*/ 52 w 55"/>
                <a:gd name="T7" fmla="*/ 106 h 169"/>
                <a:gd name="T8" fmla="*/ 0 w 55"/>
                <a:gd name="T9" fmla="*/ 169 h 169"/>
              </a:gdLst>
              <a:ahLst/>
              <a:cxnLst>
                <a:cxn ang="0">
                  <a:pos x="T0" y="T1"/>
                </a:cxn>
                <a:cxn ang="0">
                  <a:pos x="T2" y="T3"/>
                </a:cxn>
                <a:cxn ang="0">
                  <a:pos x="T4" y="T5"/>
                </a:cxn>
                <a:cxn ang="0">
                  <a:pos x="T6" y="T7"/>
                </a:cxn>
                <a:cxn ang="0">
                  <a:pos x="T8" y="T9"/>
                </a:cxn>
              </a:cxnLst>
              <a:rect l="0" t="0" r="r" b="b"/>
              <a:pathLst>
                <a:path w="55" h="169">
                  <a:moveTo>
                    <a:pt x="0" y="169"/>
                  </a:moveTo>
                  <a:cubicBezTo>
                    <a:pt x="40" y="118"/>
                    <a:pt x="46" y="61"/>
                    <a:pt x="34" y="0"/>
                  </a:cubicBezTo>
                  <a:cubicBezTo>
                    <a:pt x="49" y="25"/>
                    <a:pt x="55" y="53"/>
                    <a:pt x="54" y="82"/>
                  </a:cubicBezTo>
                  <a:cubicBezTo>
                    <a:pt x="54" y="90"/>
                    <a:pt x="52" y="98"/>
                    <a:pt x="52" y="106"/>
                  </a:cubicBezTo>
                  <a:cubicBezTo>
                    <a:pt x="50" y="139"/>
                    <a:pt x="22" y="151"/>
                    <a:pt x="0" y="169"/>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2" name="Freeform 15"/>
          <p:cNvSpPr>
            <a:spLocks noEditPoints="1"/>
          </p:cNvSpPr>
          <p:nvPr/>
        </p:nvSpPr>
        <p:spPr bwMode="auto">
          <a:xfrm>
            <a:off x="1193498" y="5351164"/>
            <a:ext cx="569969" cy="481801"/>
          </a:xfrm>
          <a:custGeom>
            <a:avLst/>
            <a:gdLst>
              <a:gd name="T0" fmla="*/ 653 w 813"/>
              <a:gd name="T1" fmla="*/ 87 h 687"/>
              <a:gd name="T2" fmla="*/ 463 w 813"/>
              <a:gd name="T3" fmla="*/ 142 h 687"/>
              <a:gd name="T4" fmla="*/ 415 w 813"/>
              <a:gd name="T5" fmla="*/ 145 h 687"/>
              <a:gd name="T6" fmla="*/ 214 w 813"/>
              <a:gd name="T7" fmla="*/ 401 h 687"/>
              <a:gd name="T8" fmla="*/ 241 w 813"/>
              <a:gd name="T9" fmla="*/ 631 h 687"/>
              <a:gd name="T10" fmla="*/ 320 w 813"/>
              <a:gd name="T11" fmla="*/ 679 h 687"/>
              <a:gd name="T12" fmla="*/ 325 w 813"/>
              <a:gd name="T13" fmla="*/ 681 h 687"/>
              <a:gd name="T14" fmla="*/ 372 w 813"/>
              <a:gd name="T15" fmla="*/ 687 h 687"/>
              <a:gd name="T16" fmla="*/ 731 w 813"/>
              <a:gd name="T17" fmla="*/ 410 h 687"/>
              <a:gd name="T18" fmla="*/ 81 w 813"/>
              <a:gd name="T19" fmla="*/ 305 h 687"/>
              <a:gd name="T20" fmla="*/ 399 w 813"/>
              <a:gd name="T21" fmla="*/ 205 h 687"/>
              <a:gd name="T22" fmla="*/ 247 w 813"/>
              <a:gd name="T23" fmla="*/ 358 h 687"/>
              <a:gd name="T24" fmla="*/ 229 w 813"/>
              <a:gd name="T25" fmla="*/ 377 h 687"/>
              <a:gd name="T26" fmla="*/ 81 w 813"/>
              <a:gd name="T27" fmla="*/ 305 h 687"/>
              <a:gd name="T28" fmla="*/ 217 w 813"/>
              <a:gd name="T29" fmla="*/ 451 h 687"/>
              <a:gd name="T30" fmla="*/ 364 w 813"/>
              <a:gd name="T31" fmla="*/ 275 h 687"/>
              <a:gd name="T32" fmla="*/ 210 w 813"/>
              <a:gd name="T33" fmla="*/ 495 h 687"/>
              <a:gd name="T34" fmla="*/ 391 w 813"/>
              <a:gd name="T35" fmla="*/ 303 h 687"/>
              <a:gd name="T36" fmla="*/ 213 w 813"/>
              <a:gd name="T37" fmla="*/ 533 h 687"/>
              <a:gd name="T38" fmla="*/ 237 w 813"/>
              <a:gd name="T39" fmla="*/ 588 h 687"/>
              <a:gd name="T40" fmla="*/ 429 w 813"/>
              <a:gd name="T41" fmla="*/ 341 h 687"/>
              <a:gd name="T42" fmla="*/ 237 w 813"/>
              <a:gd name="T43" fmla="*/ 588 h 687"/>
              <a:gd name="T44" fmla="*/ 246 w 813"/>
              <a:gd name="T45" fmla="*/ 601 h 687"/>
              <a:gd name="T46" fmla="*/ 494 w 813"/>
              <a:gd name="T47" fmla="*/ 406 h 687"/>
              <a:gd name="T48" fmla="*/ 258 w 813"/>
              <a:gd name="T49" fmla="*/ 614 h 687"/>
              <a:gd name="T50" fmla="*/ 286 w 813"/>
              <a:gd name="T51" fmla="*/ 637 h 687"/>
              <a:gd name="T52" fmla="*/ 532 w 813"/>
              <a:gd name="T53" fmla="*/ 444 h 687"/>
              <a:gd name="T54" fmla="*/ 372 w 813"/>
              <a:gd name="T55" fmla="*/ 663 h 687"/>
              <a:gd name="T56" fmla="*/ 543 w 813"/>
              <a:gd name="T57" fmla="*/ 455 h 687"/>
              <a:gd name="T58" fmla="*/ 392 w 813"/>
              <a:gd name="T59" fmla="*/ 662 h 687"/>
              <a:gd name="T60" fmla="*/ 498 w 813"/>
              <a:gd name="T61" fmla="*/ 609 h 687"/>
              <a:gd name="T62" fmla="*/ 582 w 813"/>
              <a:gd name="T63" fmla="*/ 494 h 687"/>
              <a:gd name="T64" fmla="*/ 498 w 813"/>
              <a:gd name="T65" fmla="*/ 609 h 687"/>
              <a:gd name="T66" fmla="*/ 615 w 813"/>
              <a:gd name="T67" fmla="*/ 493 h 687"/>
              <a:gd name="T68" fmla="*/ 388 w 813"/>
              <a:gd name="T69" fmla="*/ 251 h 687"/>
              <a:gd name="T70" fmla="*/ 606 w 813"/>
              <a:gd name="T71" fmla="*/ 105 h 687"/>
              <a:gd name="T72" fmla="*/ 720 w 813"/>
              <a:gd name="T73" fmla="*/ 153 h 687"/>
              <a:gd name="T74" fmla="*/ 223 w 813"/>
              <a:gd name="T75" fmla="*/ 0 h 687"/>
              <a:gd name="T76" fmla="*/ 33 w 813"/>
              <a:gd name="T77" fmla="*/ 263 h 687"/>
              <a:gd name="T78" fmla="*/ 223 w 813"/>
              <a:gd name="T79" fmla="*/ 0 h 687"/>
              <a:gd name="T80" fmla="*/ 158 w 813"/>
              <a:gd name="T81" fmla="*/ 37 h 687"/>
              <a:gd name="T82" fmla="*/ 369 w 813"/>
              <a:gd name="T83" fmla="*/ 102 h 687"/>
              <a:gd name="T84" fmla="*/ 63 w 813"/>
              <a:gd name="T85" fmla="*/ 12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687">
                <a:moveTo>
                  <a:pt x="737" y="136"/>
                </a:moveTo>
                <a:cubicBezTo>
                  <a:pt x="713" y="112"/>
                  <a:pt x="685" y="96"/>
                  <a:pt x="653" y="87"/>
                </a:cubicBezTo>
                <a:cubicBezTo>
                  <a:pt x="638" y="83"/>
                  <a:pt x="622" y="81"/>
                  <a:pt x="606" y="81"/>
                </a:cubicBezTo>
                <a:cubicBezTo>
                  <a:pt x="554" y="81"/>
                  <a:pt x="502" y="103"/>
                  <a:pt x="463" y="142"/>
                </a:cubicBezTo>
                <a:cubicBezTo>
                  <a:pt x="422" y="182"/>
                  <a:pt x="422" y="182"/>
                  <a:pt x="422" y="182"/>
                </a:cubicBezTo>
                <a:cubicBezTo>
                  <a:pt x="421" y="170"/>
                  <a:pt x="419" y="158"/>
                  <a:pt x="415" y="145"/>
                </a:cubicBezTo>
                <a:cubicBezTo>
                  <a:pt x="46" y="293"/>
                  <a:pt x="46" y="293"/>
                  <a:pt x="46" y="293"/>
                </a:cubicBezTo>
                <a:cubicBezTo>
                  <a:pt x="79" y="358"/>
                  <a:pt x="144" y="397"/>
                  <a:pt x="214" y="401"/>
                </a:cubicBezTo>
                <a:cubicBezTo>
                  <a:pt x="197" y="429"/>
                  <a:pt x="187" y="461"/>
                  <a:pt x="186" y="494"/>
                </a:cubicBezTo>
                <a:cubicBezTo>
                  <a:pt x="184" y="545"/>
                  <a:pt x="204" y="594"/>
                  <a:pt x="241" y="631"/>
                </a:cubicBezTo>
                <a:cubicBezTo>
                  <a:pt x="263" y="654"/>
                  <a:pt x="291" y="670"/>
                  <a:pt x="320" y="679"/>
                </a:cubicBezTo>
                <a:cubicBezTo>
                  <a:pt x="320" y="679"/>
                  <a:pt x="320" y="679"/>
                  <a:pt x="320" y="679"/>
                </a:cubicBezTo>
                <a:cubicBezTo>
                  <a:pt x="320" y="679"/>
                  <a:pt x="320" y="679"/>
                  <a:pt x="320" y="679"/>
                </a:cubicBezTo>
                <a:cubicBezTo>
                  <a:pt x="322" y="680"/>
                  <a:pt x="323" y="680"/>
                  <a:pt x="325" y="681"/>
                </a:cubicBezTo>
                <a:cubicBezTo>
                  <a:pt x="340" y="685"/>
                  <a:pt x="356" y="687"/>
                  <a:pt x="372" y="687"/>
                </a:cubicBezTo>
                <a:cubicBezTo>
                  <a:pt x="372" y="687"/>
                  <a:pt x="372" y="687"/>
                  <a:pt x="372" y="687"/>
                </a:cubicBezTo>
                <a:cubicBezTo>
                  <a:pt x="425" y="687"/>
                  <a:pt x="477" y="665"/>
                  <a:pt x="515" y="626"/>
                </a:cubicBezTo>
                <a:cubicBezTo>
                  <a:pt x="731" y="410"/>
                  <a:pt x="731" y="410"/>
                  <a:pt x="731" y="410"/>
                </a:cubicBezTo>
                <a:cubicBezTo>
                  <a:pt x="811" y="331"/>
                  <a:pt x="813" y="213"/>
                  <a:pt x="737" y="136"/>
                </a:cubicBezTo>
                <a:close/>
                <a:moveTo>
                  <a:pt x="81" y="305"/>
                </a:moveTo>
                <a:cubicBezTo>
                  <a:pt x="398" y="178"/>
                  <a:pt x="398" y="178"/>
                  <a:pt x="398" y="178"/>
                </a:cubicBezTo>
                <a:cubicBezTo>
                  <a:pt x="399" y="187"/>
                  <a:pt x="400" y="196"/>
                  <a:pt x="399" y="205"/>
                </a:cubicBezTo>
                <a:cubicBezTo>
                  <a:pt x="370" y="235"/>
                  <a:pt x="370" y="235"/>
                  <a:pt x="370" y="235"/>
                </a:cubicBezTo>
                <a:cubicBezTo>
                  <a:pt x="247" y="358"/>
                  <a:pt x="247" y="358"/>
                  <a:pt x="247" y="358"/>
                </a:cubicBezTo>
                <a:cubicBezTo>
                  <a:pt x="244" y="361"/>
                  <a:pt x="242" y="363"/>
                  <a:pt x="239" y="366"/>
                </a:cubicBezTo>
                <a:cubicBezTo>
                  <a:pt x="229" y="377"/>
                  <a:pt x="229" y="377"/>
                  <a:pt x="229" y="377"/>
                </a:cubicBezTo>
                <a:cubicBezTo>
                  <a:pt x="227" y="377"/>
                  <a:pt x="225" y="377"/>
                  <a:pt x="223" y="377"/>
                </a:cubicBezTo>
                <a:cubicBezTo>
                  <a:pt x="166" y="377"/>
                  <a:pt x="114" y="350"/>
                  <a:pt x="81" y="305"/>
                </a:cubicBezTo>
                <a:close/>
                <a:moveTo>
                  <a:pt x="380" y="291"/>
                </a:moveTo>
                <a:cubicBezTo>
                  <a:pt x="217" y="451"/>
                  <a:pt x="217" y="451"/>
                  <a:pt x="217" y="451"/>
                </a:cubicBezTo>
                <a:cubicBezTo>
                  <a:pt x="225" y="426"/>
                  <a:pt x="238" y="403"/>
                  <a:pt x="257" y="383"/>
                </a:cubicBezTo>
                <a:cubicBezTo>
                  <a:pt x="364" y="275"/>
                  <a:pt x="364" y="275"/>
                  <a:pt x="364" y="275"/>
                </a:cubicBezTo>
                <a:lnTo>
                  <a:pt x="380" y="291"/>
                </a:lnTo>
                <a:close/>
                <a:moveTo>
                  <a:pt x="210" y="495"/>
                </a:moveTo>
                <a:cubicBezTo>
                  <a:pt x="210" y="490"/>
                  <a:pt x="211" y="485"/>
                  <a:pt x="211" y="480"/>
                </a:cubicBezTo>
                <a:cubicBezTo>
                  <a:pt x="391" y="303"/>
                  <a:pt x="391" y="303"/>
                  <a:pt x="391" y="303"/>
                </a:cubicBezTo>
                <a:cubicBezTo>
                  <a:pt x="418" y="330"/>
                  <a:pt x="418" y="330"/>
                  <a:pt x="418" y="330"/>
                </a:cubicBezTo>
                <a:cubicBezTo>
                  <a:pt x="213" y="533"/>
                  <a:pt x="213" y="533"/>
                  <a:pt x="213" y="533"/>
                </a:cubicBezTo>
                <a:cubicBezTo>
                  <a:pt x="211" y="521"/>
                  <a:pt x="210" y="508"/>
                  <a:pt x="210" y="495"/>
                </a:cubicBezTo>
                <a:close/>
                <a:moveTo>
                  <a:pt x="237" y="588"/>
                </a:moveTo>
                <a:cubicBezTo>
                  <a:pt x="229" y="577"/>
                  <a:pt x="223" y="564"/>
                  <a:pt x="218" y="551"/>
                </a:cubicBezTo>
                <a:cubicBezTo>
                  <a:pt x="429" y="341"/>
                  <a:pt x="429" y="341"/>
                  <a:pt x="429" y="341"/>
                </a:cubicBezTo>
                <a:cubicBezTo>
                  <a:pt x="456" y="368"/>
                  <a:pt x="456" y="368"/>
                  <a:pt x="456" y="368"/>
                </a:cubicBezTo>
                <a:lnTo>
                  <a:pt x="237" y="588"/>
                </a:lnTo>
                <a:close/>
                <a:moveTo>
                  <a:pt x="258" y="614"/>
                </a:moveTo>
                <a:cubicBezTo>
                  <a:pt x="254" y="610"/>
                  <a:pt x="250" y="606"/>
                  <a:pt x="246" y="601"/>
                </a:cubicBezTo>
                <a:cubicBezTo>
                  <a:pt x="467" y="379"/>
                  <a:pt x="467" y="379"/>
                  <a:pt x="467" y="379"/>
                </a:cubicBezTo>
                <a:cubicBezTo>
                  <a:pt x="494" y="406"/>
                  <a:pt x="494" y="406"/>
                  <a:pt x="494" y="406"/>
                </a:cubicBezTo>
                <a:cubicBezTo>
                  <a:pt x="273" y="628"/>
                  <a:pt x="273" y="628"/>
                  <a:pt x="273" y="628"/>
                </a:cubicBezTo>
                <a:cubicBezTo>
                  <a:pt x="268" y="623"/>
                  <a:pt x="263" y="619"/>
                  <a:pt x="258" y="614"/>
                </a:cubicBezTo>
                <a:close/>
                <a:moveTo>
                  <a:pt x="322" y="655"/>
                </a:moveTo>
                <a:cubicBezTo>
                  <a:pt x="310" y="650"/>
                  <a:pt x="297" y="644"/>
                  <a:pt x="286" y="637"/>
                </a:cubicBezTo>
                <a:cubicBezTo>
                  <a:pt x="506" y="417"/>
                  <a:pt x="506" y="417"/>
                  <a:pt x="506" y="417"/>
                </a:cubicBezTo>
                <a:cubicBezTo>
                  <a:pt x="532" y="444"/>
                  <a:pt x="532" y="444"/>
                  <a:pt x="532" y="444"/>
                </a:cubicBezTo>
                <a:lnTo>
                  <a:pt x="322" y="655"/>
                </a:lnTo>
                <a:close/>
                <a:moveTo>
                  <a:pt x="372" y="663"/>
                </a:moveTo>
                <a:cubicBezTo>
                  <a:pt x="361" y="663"/>
                  <a:pt x="351" y="662"/>
                  <a:pt x="340" y="659"/>
                </a:cubicBezTo>
                <a:cubicBezTo>
                  <a:pt x="543" y="455"/>
                  <a:pt x="543" y="455"/>
                  <a:pt x="543" y="455"/>
                </a:cubicBezTo>
                <a:cubicBezTo>
                  <a:pt x="570" y="482"/>
                  <a:pt x="570" y="482"/>
                  <a:pt x="570" y="482"/>
                </a:cubicBezTo>
                <a:cubicBezTo>
                  <a:pt x="392" y="662"/>
                  <a:pt x="392" y="662"/>
                  <a:pt x="392" y="662"/>
                </a:cubicBezTo>
                <a:cubicBezTo>
                  <a:pt x="385" y="662"/>
                  <a:pt x="379" y="663"/>
                  <a:pt x="372" y="663"/>
                </a:cubicBezTo>
                <a:close/>
                <a:moveTo>
                  <a:pt x="498" y="609"/>
                </a:moveTo>
                <a:cubicBezTo>
                  <a:pt x="476" y="632"/>
                  <a:pt x="449" y="647"/>
                  <a:pt x="420" y="656"/>
                </a:cubicBezTo>
                <a:cubicBezTo>
                  <a:pt x="582" y="494"/>
                  <a:pt x="582" y="494"/>
                  <a:pt x="582" y="494"/>
                </a:cubicBezTo>
                <a:cubicBezTo>
                  <a:pt x="598" y="510"/>
                  <a:pt x="598" y="510"/>
                  <a:pt x="598" y="510"/>
                </a:cubicBezTo>
                <a:lnTo>
                  <a:pt x="498" y="609"/>
                </a:lnTo>
                <a:close/>
                <a:moveTo>
                  <a:pt x="714" y="393"/>
                </a:moveTo>
                <a:cubicBezTo>
                  <a:pt x="615" y="493"/>
                  <a:pt x="615" y="493"/>
                  <a:pt x="615" y="493"/>
                </a:cubicBezTo>
                <a:cubicBezTo>
                  <a:pt x="380" y="258"/>
                  <a:pt x="380" y="258"/>
                  <a:pt x="380" y="258"/>
                </a:cubicBezTo>
                <a:cubicBezTo>
                  <a:pt x="388" y="251"/>
                  <a:pt x="388" y="251"/>
                  <a:pt x="388" y="251"/>
                </a:cubicBezTo>
                <a:cubicBezTo>
                  <a:pt x="480" y="159"/>
                  <a:pt x="480" y="159"/>
                  <a:pt x="480" y="159"/>
                </a:cubicBezTo>
                <a:cubicBezTo>
                  <a:pt x="514" y="125"/>
                  <a:pt x="560" y="105"/>
                  <a:pt x="606" y="105"/>
                </a:cubicBezTo>
                <a:cubicBezTo>
                  <a:pt x="620" y="105"/>
                  <a:pt x="634" y="107"/>
                  <a:pt x="647" y="111"/>
                </a:cubicBezTo>
                <a:cubicBezTo>
                  <a:pt x="674" y="118"/>
                  <a:pt x="699" y="132"/>
                  <a:pt x="720" y="153"/>
                </a:cubicBezTo>
                <a:cubicBezTo>
                  <a:pt x="787" y="220"/>
                  <a:pt x="784" y="323"/>
                  <a:pt x="714" y="393"/>
                </a:cubicBezTo>
                <a:close/>
                <a:moveTo>
                  <a:pt x="223" y="0"/>
                </a:moveTo>
                <a:cubicBezTo>
                  <a:pt x="199" y="0"/>
                  <a:pt x="173" y="5"/>
                  <a:pt x="149" y="15"/>
                </a:cubicBezTo>
                <a:cubicBezTo>
                  <a:pt x="50" y="54"/>
                  <a:pt x="0" y="162"/>
                  <a:pt x="33" y="263"/>
                </a:cubicBezTo>
                <a:cubicBezTo>
                  <a:pt x="404" y="114"/>
                  <a:pt x="404" y="114"/>
                  <a:pt x="404" y="114"/>
                </a:cubicBezTo>
                <a:cubicBezTo>
                  <a:pt x="370" y="43"/>
                  <a:pt x="299" y="0"/>
                  <a:pt x="223" y="0"/>
                </a:cubicBezTo>
                <a:close/>
                <a:moveTo>
                  <a:pt x="63" y="126"/>
                </a:moveTo>
                <a:cubicBezTo>
                  <a:pt x="82" y="85"/>
                  <a:pt x="116" y="54"/>
                  <a:pt x="158" y="37"/>
                </a:cubicBezTo>
                <a:cubicBezTo>
                  <a:pt x="179" y="29"/>
                  <a:pt x="201" y="24"/>
                  <a:pt x="223" y="24"/>
                </a:cubicBezTo>
                <a:cubicBezTo>
                  <a:pt x="282" y="24"/>
                  <a:pt x="337" y="54"/>
                  <a:pt x="369" y="102"/>
                </a:cubicBezTo>
                <a:cubicBezTo>
                  <a:pt x="50" y="230"/>
                  <a:pt x="50" y="230"/>
                  <a:pt x="50" y="230"/>
                </a:cubicBezTo>
                <a:cubicBezTo>
                  <a:pt x="43" y="195"/>
                  <a:pt x="48" y="159"/>
                  <a:pt x="63" y="1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a:xfrm>
            <a:off x="6670787" y="4114294"/>
            <a:ext cx="611580" cy="593128"/>
            <a:chOff x="2990851" y="4454527"/>
            <a:chExt cx="1104900" cy="1071563"/>
          </a:xfrm>
          <a:solidFill>
            <a:schemeClr val="bg1"/>
          </a:solidFill>
        </p:grpSpPr>
        <p:sp>
          <p:nvSpPr>
            <p:cNvPr id="57" name="Freeform 38"/>
            <p:cNvSpPr>
              <a:spLocks noEditPoints="1"/>
            </p:cNvSpPr>
            <p:nvPr/>
          </p:nvSpPr>
          <p:spPr bwMode="auto">
            <a:xfrm>
              <a:off x="3097213" y="4454527"/>
              <a:ext cx="889000" cy="1071563"/>
            </a:xfrm>
            <a:custGeom>
              <a:avLst/>
              <a:gdLst>
                <a:gd name="T0" fmla="*/ 237 w 237"/>
                <a:gd name="T1" fmla="*/ 156 h 285"/>
                <a:gd name="T2" fmla="*/ 237 w 237"/>
                <a:gd name="T3" fmla="*/ 135 h 285"/>
                <a:gd name="T4" fmla="*/ 229 w 237"/>
                <a:gd name="T5" fmla="*/ 41 h 285"/>
                <a:gd name="T6" fmla="*/ 9 w 237"/>
                <a:gd name="T7" fmla="*/ 39 h 285"/>
                <a:gd name="T8" fmla="*/ 0 w 237"/>
                <a:gd name="T9" fmla="*/ 129 h 285"/>
                <a:gd name="T10" fmla="*/ 1 w 237"/>
                <a:gd name="T11" fmla="*/ 156 h 285"/>
                <a:gd name="T12" fmla="*/ 1 w 237"/>
                <a:gd name="T13" fmla="*/ 233 h 285"/>
                <a:gd name="T14" fmla="*/ 13 w 237"/>
                <a:gd name="T15" fmla="*/ 265 h 285"/>
                <a:gd name="T16" fmla="*/ 27 w 237"/>
                <a:gd name="T17" fmla="*/ 285 h 285"/>
                <a:gd name="T18" fmla="*/ 65 w 237"/>
                <a:gd name="T19" fmla="*/ 276 h 285"/>
                <a:gd name="T20" fmla="*/ 66 w 237"/>
                <a:gd name="T21" fmla="*/ 256 h 285"/>
                <a:gd name="T22" fmla="*/ 126 w 237"/>
                <a:gd name="T23" fmla="*/ 258 h 285"/>
                <a:gd name="T24" fmla="*/ 169 w 237"/>
                <a:gd name="T25" fmla="*/ 265 h 285"/>
                <a:gd name="T26" fmla="*/ 183 w 237"/>
                <a:gd name="T27" fmla="*/ 285 h 285"/>
                <a:gd name="T28" fmla="*/ 221 w 237"/>
                <a:gd name="T29" fmla="*/ 276 h 285"/>
                <a:gd name="T30" fmla="*/ 222 w 237"/>
                <a:gd name="T31" fmla="*/ 250 h 285"/>
                <a:gd name="T32" fmla="*/ 237 w 237"/>
                <a:gd name="T33" fmla="*/ 233 h 285"/>
                <a:gd name="T34" fmla="*/ 23 w 237"/>
                <a:gd name="T35" fmla="*/ 41 h 285"/>
                <a:gd name="T36" fmla="*/ 215 w 237"/>
                <a:gd name="T37" fmla="*/ 42 h 285"/>
                <a:gd name="T38" fmla="*/ 22 w 237"/>
                <a:gd name="T39" fmla="*/ 51 h 285"/>
                <a:gd name="T40" fmla="*/ 15 w 237"/>
                <a:gd name="T41" fmla="*/ 130 h 285"/>
                <a:gd name="T42" fmla="*/ 217 w 237"/>
                <a:gd name="T43" fmla="*/ 65 h 285"/>
                <a:gd name="T44" fmla="*/ 223 w 237"/>
                <a:gd name="T45" fmla="*/ 133 h 285"/>
                <a:gd name="T46" fmla="*/ 15 w 237"/>
                <a:gd name="T47" fmla="*/ 130 h 285"/>
                <a:gd name="T48" fmla="*/ 52 w 237"/>
                <a:gd name="T49" fmla="*/ 270 h 285"/>
                <a:gd name="T50" fmla="*/ 27 w 237"/>
                <a:gd name="T51" fmla="*/ 265 h 285"/>
                <a:gd name="T52" fmla="*/ 52 w 237"/>
                <a:gd name="T53" fmla="*/ 255 h 285"/>
                <a:gd name="T54" fmla="*/ 208 w 237"/>
                <a:gd name="T55" fmla="*/ 265 h 285"/>
                <a:gd name="T56" fmla="*/ 183 w 237"/>
                <a:gd name="T57" fmla="*/ 270 h 285"/>
                <a:gd name="T58" fmla="*/ 183 w 237"/>
                <a:gd name="T59" fmla="*/ 256 h 285"/>
                <a:gd name="T60" fmla="*/ 208 w 237"/>
                <a:gd name="T61" fmla="*/ 265 h 285"/>
                <a:gd name="T62" fmla="*/ 179 w 237"/>
                <a:gd name="T63" fmla="*/ 242 h 285"/>
                <a:gd name="T64" fmla="*/ 169 w 237"/>
                <a:gd name="T65" fmla="*/ 243 h 285"/>
                <a:gd name="T66" fmla="*/ 126 w 237"/>
                <a:gd name="T67" fmla="*/ 244 h 285"/>
                <a:gd name="T68" fmla="*/ 15 w 237"/>
                <a:gd name="T69" fmla="*/ 236 h 285"/>
                <a:gd name="T70" fmla="*/ 15 w 237"/>
                <a:gd name="T71" fmla="*/ 230 h 285"/>
                <a:gd name="T72" fmla="*/ 39 w 237"/>
                <a:gd name="T73" fmla="*/ 219 h 285"/>
                <a:gd name="T74" fmla="*/ 49 w 237"/>
                <a:gd name="T75" fmla="*/ 218 h 285"/>
                <a:gd name="T76" fmla="*/ 57 w 237"/>
                <a:gd name="T77" fmla="*/ 185 h 285"/>
                <a:gd name="T78" fmla="*/ 39 w 237"/>
                <a:gd name="T79" fmla="*/ 172 h 285"/>
                <a:gd name="T80" fmla="*/ 15 w 237"/>
                <a:gd name="T81" fmla="*/ 156 h 285"/>
                <a:gd name="T82" fmla="*/ 223 w 237"/>
                <a:gd name="T83" fmla="*/ 147 h 285"/>
                <a:gd name="T84" fmla="*/ 223 w 237"/>
                <a:gd name="T85" fmla="*/ 172 h 285"/>
                <a:gd name="T86" fmla="*/ 190 w 237"/>
                <a:gd name="T87" fmla="*/ 173 h 285"/>
                <a:gd name="T88" fmla="*/ 183 w 237"/>
                <a:gd name="T89" fmla="*/ 206 h 285"/>
                <a:gd name="T90" fmla="*/ 200 w 237"/>
                <a:gd name="T91" fmla="*/ 219 h 285"/>
                <a:gd name="T92" fmla="*/ 223 w 237"/>
                <a:gd name="T93" fmla="*/ 219 h 285"/>
                <a:gd name="T94" fmla="*/ 223 w 237"/>
                <a:gd name="T95" fmla="*/ 233 h 285"/>
                <a:gd name="T96" fmla="*/ 220 w 237"/>
                <a:gd name="T97" fmla="*/ 236 h 285"/>
                <a:gd name="T98" fmla="*/ 15 w 237"/>
                <a:gd name="T99" fmla="*/ 186 h 285"/>
                <a:gd name="T100" fmla="*/ 43 w 237"/>
                <a:gd name="T101" fmla="*/ 186 h 285"/>
                <a:gd name="T102" fmla="*/ 39 w 237"/>
                <a:gd name="T103" fmla="*/ 205 h 285"/>
                <a:gd name="T104" fmla="*/ 223 w 237"/>
                <a:gd name="T105" fmla="*/ 186 h 285"/>
                <a:gd name="T106" fmla="*/ 200 w 237"/>
                <a:gd name="T107" fmla="*/ 205 h 285"/>
                <a:gd name="T108" fmla="*/ 197 w 237"/>
                <a:gd name="T109" fmla="*/ 186 h 285"/>
                <a:gd name="T110" fmla="*/ 223 w 237"/>
                <a:gd name="T111" fmla="*/ 1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7" h="285">
                  <a:moveTo>
                    <a:pt x="237" y="230"/>
                  </a:moveTo>
                  <a:cubicBezTo>
                    <a:pt x="237" y="156"/>
                    <a:pt x="237" y="156"/>
                    <a:pt x="237" y="156"/>
                  </a:cubicBezTo>
                  <a:cubicBezTo>
                    <a:pt x="237" y="155"/>
                    <a:pt x="237" y="151"/>
                    <a:pt x="237" y="146"/>
                  </a:cubicBezTo>
                  <a:cubicBezTo>
                    <a:pt x="237" y="135"/>
                    <a:pt x="237" y="135"/>
                    <a:pt x="237" y="135"/>
                  </a:cubicBezTo>
                  <a:cubicBezTo>
                    <a:pt x="237" y="129"/>
                    <a:pt x="237" y="129"/>
                    <a:pt x="237" y="129"/>
                  </a:cubicBezTo>
                  <a:cubicBezTo>
                    <a:pt x="229" y="41"/>
                    <a:pt x="229" y="41"/>
                    <a:pt x="229" y="41"/>
                  </a:cubicBezTo>
                  <a:cubicBezTo>
                    <a:pt x="229" y="36"/>
                    <a:pt x="222" y="0"/>
                    <a:pt x="120" y="0"/>
                  </a:cubicBezTo>
                  <a:cubicBezTo>
                    <a:pt x="17" y="0"/>
                    <a:pt x="9" y="35"/>
                    <a:pt x="9" y="39"/>
                  </a:cubicBezTo>
                  <a:cubicBezTo>
                    <a:pt x="0" y="129"/>
                    <a:pt x="0" y="129"/>
                    <a:pt x="0" y="129"/>
                  </a:cubicBezTo>
                  <a:cubicBezTo>
                    <a:pt x="0" y="129"/>
                    <a:pt x="0" y="129"/>
                    <a:pt x="0" y="129"/>
                  </a:cubicBezTo>
                  <a:cubicBezTo>
                    <a:pt x="1" y="146"/>
                    <a:pt x="1" y="146"/>
                    <a:pt x="1" y="146"/>
                  </a:cubicBezTo>
                  <a:cubicBezTo>
                    <a:pt x="1" y="151"/>
                    <a:pt x="1" y="155"/>
                    <a:pt x="1" y="156"/>
                  </a:cubicBezTo>
                  <a:cubicBezTo>
                    <a:pt x="1" y="230"/>
                    <a:pt x="1" y="230"/>
                    <a:pt x="1" y="230"/>
                  </a:cubicBezTo>
                  <a:cubicBezTo>
                    <a:pt x="1" y="231"/>
                    <a:pt x="1" y="232"/>
                    <a:pt x="1" y="233"/>
                  </a:cubicBezTo>
                  <a:cubicBezTo>
                    <a:pt x="0" y="240"/>
                    <a:pt x="1" y="247"/>
                    <a:pt x="13" y="250"/>
                  </a:cubicBezTo>
                  <a:cubicBezTo>
                    <a:pt x="13" y="265"/>
                    <a:pt x="13" y="265"/>
                    <a:pt x="13" y="265"/>
                  </a:cubicBezTo>
                  <a:cubicBezTo>
                    <a:pt x="13" y="269"/>
                    <a:pt x="13" y="273"/>
                    <a:pt x="15" y="276"/>
                  </a:cubicBezTo>
                  <a:cubicBezTo>
                    <a:pt x="16" y="279"/>
                    <a:pt x="19" y="285"/>
                    <a:pt x="27" y="285"/>
                  </a:cubicBezTo>
                  <a:cubicBezTo>
                    <a:pt x="52" y="285"/>
                    <a:pt x="52" y="285"/>
                    <a:pt x="52" y="285"/>
                  </a:cubicBezTo>
                  <a:cubicBezTo>
                    <a:pt x="61" y="285"/>
                    <a:pt x="64" y="279"/>
                    <a:pt x="65" y="276"/>
                  </a:cubicBezTo>
                  <a:cubicBezTo>
                    <a:pt x="66" y="273"/>
                    <a:pt x="66" y="269"/>
                    <a:pt x="66" y="265"/>
                  </a:cubicBezTo>
                  <a:cubicBezTo>
                    <a:pt x="66" y="256"/>
                    <a:pt x="66" y="256"/>
                    <a:pt x="66" y="256"/>
                  </a:cubicBezTo>
                  <a:cubicBezTo>
                    <a:pt x="85" y="257"/>
                    <a:pt x="106" y="258"/>
                    <a:pt x="126" y="258"/>
                  </a:cubicBezTo>
                  <a:cubicBezTo>
                    <a:pt x="126" y="258"/>
                    <a:pt x="126" y="258"/>
                    <a:pt x="126" y="258"/>
                  </a:cubicBezTo>
                  <a:cubicBezTo>
                    <a:pt x="141" y="258"/>
                    <a:pt x="156" y="258"/>
                    <a:pt x="169" y="257"/>
                  </a:cubicBezTo>
                  <a:cubicBezTo>
                    <a:pt x="169" y="265"/>
                    <a:pt x="169" y="265"/>
                    <a:pt x="169" y="265"/>
                  </a:cubicBezTo>
                  <a:cubicBezTo>
                    <a:pt x="169" y="269"/>
                    <a:pt x="169" y="273"/>
                    <a:pt x="170" y="276"/>
                  </a:cubicBezTo>
                  <a:cubicBezTo>
                    <a:pt x="172" y="279"/>
                    <a:pt x="175" y="285"/>
                    <a:pt x="183" y="285"/>
                  </a:cubicBezTo>
                  <a:cubicBezTo>
                    <a:pt x="208" y="285"/>
                    <a:pt x="208" y="285"/>
                    <a:pt x="208" y="285"/>
                  </a:cubicBezTo>
                  <a:cubicBezTo>
                    <a:pt x="216" y="285"/>
                    <a:pt x="220" y="279"/>
                    <a:pt x="221" y="276"/>
                  </a:cubicBezTo>
                  <a:cubicBezTo>
                    <a:pt x="222" y="273"/>
                    <a:pt x="222" y="269"/>
                    <a:pt x="222" y="265"/>
                  </a:cubicBezTo>
                  <a:cubicBezTo>
                    <a:pt x="222" y="250"/>
                    <a:pt x="222" y="250"/>
                    <a:pt x="222" y="250"/>
                  </a:cubicBezTo>
                  <a:cubicBezTo>
                    <a:pt x="222" y="250"/>
                    <a:pt x="223" y="250"/>
                    <a:pt x="223" y="250"/>
                  </a:cubicBezTo>
                  <a:cubicBezTo>
                    <a:pt x="237" y="247"/>
                    <a:pt x="237" y="240"/>
                    <a:pt x="237" y="233"/>
                  </a:cubicBezTo>
                  <a:cubicBezTo>
                    <a:pt x="237" y="232"/>
                    <a:pt x="237" y="231"/>
                    <a:pt x="237" y="230"/>
                  </a:cubicBezTo>
                  <a:close/>
                  <a:moveTo>
                    <a:pt x="23" y="41"/>
                  </a:moveTo>
                  <a:cubicBezTo>
                    <a:pt x="24" y="39"/>
                    <a:pt x="33" y="14"/>
                    <a:pt x="120" y="14"/>
                  </a:cubicBezTo>
                  <a:cubicBezTo>
                    <a:pt x="210" y="14"/>
                    <a:pt x="215" y="42"/>
                    <a:pt x="215" y="42"/>
                  </a:cubicBezTo>
                  <a:cubicBezTo>
                    <a:pt x="216" y="51"/>
                    <a:pt x="216" y="51"/>
                    <a:pt x="216" y="51"/>
                  </a:cubicBezTo>
                  <a:cubicBezTo>
                    <a:pt x="22" y="51"/>
                    <a:pt x="22" y="51"/>
                    <a:pt x="22" y="51"/>
                  </a:cubicBezTo>
                  <a:lnTo>
                    <a:pt x="23" y="41"/>
                  </a:lnTo>
                  <a:close/>
                  <a:moveTo>
                    <a:pt x="15" y="130"/>
                  </a:moveTo>
                  <a:cubicBezTo>
                    <a:pt x="21" y="65"/>
                    <a:pt x="21" y="65"/>
                    <a:pt x="21" y="65"/>
                  </a:cubicBezTo>
                  <a:cubicBezTo>
                    <a:pt x="217" y="65"/>
                    <a:pt x="217" y="65"/>
                    <a:pt x="217" y="65"/>
                  </a:cubicBezTo>
                  <a:cubicBezTo>
                    <a:pt x="223" y="129"/>
                    <a:pt x="223" y="129"/>
                    <a:pt x="223" y="129"/>
                  </a:cubicBezTo>
                  <a:cubicBezTo>
                    <a:pt x="223" y="133"/>
                    <a:pt x="223" y="133"/>
                    <a:pt x="223" y="133"/>
                  </a:cubicBezTo>
                  <a:cubicBezTo>
                    <a:pt x="15" y="133"/>
                    <a:pt x="15" y="133"/>
                    <a:pt x="15" y="133"/>
                  </a:cubicBezTo>
                  <a:lnTo>
                    <a:pt x="15" y="130"/>
                  </a:lnTo>
                  <a:close/>
                  <a:moveTo>
                    <a:pt x="52" y="265"/>
                  </a:moveTo>
                  <a:cubicBezTo>
                    <a:pt x="52" y="267"/>
                    <a:pt x="52" y="269"/>
                    <a:pt x="52" y="270"/>
                  </a:cubicBezTo>
                  <a:cubicBezTo>
                    <a:pt x="28" y="270"/>
                    <a:pt x="28" y="270"/>
                    <a:pt x="28" y="270"/>
                  </a:cubicBezTo>
                  <a:cubicBezTo>
                    <a:pt x="27" y="269"/>
                    <a:pt x="27" y="267"/>
                    <a:pt x="27" y="265"/>
                  </a:cubicBezTo>
                  <a:cubicBezTo>
                    <a:pt x="27" y="252"/>
                    <a:pt x="27" y="252"/>
                    <a:pt x="27" y="252"/>
                  </a:cubicBezTo>
                  <a:cubicBezTo>
                    <a:pt x="35" y="253"/>
                    <a:pt x="43" y="254"/>
                    <a:pt x="52" y="255"/>
                  </a:cubicBezTo>
                  <a:lnTo>
                    <a:pt x="52" y="265"/>
                  </a:lnTo>
                  <a:close/>
                  <a:moveTo>
                    <a:pt x="208" y="265"/>
                  </a:moveTo>
                  <a:cubicBezTo>
                    <a:pt x="208" y="267"/>
                    <a:pt x="208" y="269"/>
                    <a:pt x="208" y="270"/>
                  </a:cubicBezTo>
                  <a:cubicBezTo>
                    <a:pt x="183" y="270"/>
                    <a:pt x="183" y="270"/>
                    <a:pt x="183" y="270"/>
                  </a:cubicBezTo>
                  <a:cubicBezTo>
                    <a:pt x="183" y="269"/>
                    <a:pt x="183" y="267"/>
                    <a:pt x="183" y="265"/>
                  </a:cubicBezTo>
                  <a:cubicBezTo>
                    <a:pt x="183" y="256"/>
                    <a:pt x="183" y="256"/>
                    <a:pt x="183" y="256"/>
                  </a:cubicBezTo>
                  <a:cubicBezTo>
                    <a:pt x="192" y="255"/>
                    <a:pt x="200" y="254"/>
                    <a:pt x="208" y="253"/>
                  </a:cubicBezTo>
                  <a:lnTo>
                    <a:pt x="208" y="265"/>
                  </a:lnTo>
                  <a:close/>
                  <a:moveTo>
                    <a:pt x="220" y="236"/>
                  </a:moveTo>
                  <a:cubicBezTo>
                    <a:pt x="209" y="239"/>
                    <a:pt x="195" y="241"/>
                    <a:pt x="179" y="242"/>
                  </a:cubicBezTo>
                  <a:cubicBezTo>
                    <a:pt x="169" y="242"/>
                    <a:pt x="169" y="242"/>
                    <a:pt x="169" y="242"/>
                  </a:cubicBezTo>
                  <a:cubicBezTo>
                    <a:pt x="169" y="243"/>
                    <a:pt x="169" y="243"/>
                    <a:pt x="169" y="243"/>
                  </a:cubicBezTo>
                  <a:cubicBezTo>
                    <a:pt x="156" y="243"/>
                    <a:pt x="141" y="244"/>
                    <a:pt x="126" y="244"/>
                  </a:cubicBezTo>
                  <a:cubicBezTo>
                    <a:pt x="126" y="244"/>
                    <a:pt x="126" y="244"/>
                    <a:pt x="126" y="244"/>
                  </a:cubicBezTo>
                  <a:cubicBezTo>
                    <a:pt x="86" y="244"/>
                    <a:pt x="46" y="241"/>
                    <a:pt x="18" y="236"/>
                  </a:cubicBezTo>
                  <a:cubicBezTo>
                    <a:pt x="16" y="236"/>
                    <a:pt x="15" y="236"/>
                    <a:pt x="15" y="236"/>
                  </a:cubicBezTo>
                  <a:cubicBezTo>
                    <a:pt x="15" y="235"/>
                    <a:pt x="15" y="234"/>
                    <a:pt x="15" y="233"/>
                  </a:cubicBezTo>
                  <a:cubicBezTo>
                    <a:pt x="15" y="232"/>
                    <a:pt x="15" y="231"/>
                    <a:pt x="15" y="230"/>
                  </a:cubicBezTo>
                  <a:cubicBezTo>
                    <a:pt x="15" y="219"/>
                    <a:pt x="15" y="219"/>
                    <a:pt x="15" y="219"/>
                  </a:cubicBezTo>
                  <a:cubicBezTo>
                    <a:pt x="39" y="219"/>
                    <a:pt x="39" y="219"/>
                    <a:pt x="39" y="219"/>
                  </a:cubicBezTo>
                  <a:cubicBezTo>
                    <a:pt x="39" y="219"/>
                    <a:pt x="39" y="219"/>
                    <a:pt x="40" y="219"/>
                  </a:cubicBezTo>
                  <a:cubicBezTo>
                    <a:pt x="43" y="219"/>
                    <a:pt x="46" y="219"/>
                    <a:pt x="49" y="218"/>
                  </a:cubicBezTo>
                  <a:cubicBezTo>
                    <a:pt x="54" y="216"/>
                    <a:pt x="57" y="211"/>
                    <a:pt x="57" y="206"/>
                  </a:cubicBezTo>
                  <a:cubicBezTo>
                    <a:pt x="57" y="185"/>
                    <a:pt x="57" y="185"/>
                    <a:pt x="57" y="185"/>
                  </a:cubicBezTo>
                  <a:cubicBezTo>
                    <a:pt x="57" y="179"/>
                    <a:pt x="54" y="175"/>
                    <a:pt x="49" y="173"/>
                  </a:cubicBezTo>
                  <a:cubicBezTo>
                    <a:pt x="46" y="172"/>
                    <a:pt x="43" y="172"/>
                    <a:pt x="39" y="172"/>
                  </a:cubicBezTo>
                  <a:cubicBezTo>
                    <a:pt x="15" y="172"/>
                    <a:pt x="15" y="172"/>
                    <a:pt x="15" y="172"/>
                  </a:cubicBezTo>
                  <a:cubicBezTo>
                    <a:pt x="15" y="156"/>
                    <a:pt x="15" y="156"/>
                    <a:pt x="15" y="156"/>
                  </a:cubicBezTo>
                  <a:cubicBezTo>
                    <a:pt x="15" y="155"/>
                    <a:pt x="15" y="151"/>
                    <a:pt x="15" y="147"/>
                  </a:cubicBezTo>
                  <a:cubicBezTo>
                    <a:pt x="223" y="147"/>
                    <a:pt x="223" y="147"/>
                    <a:pt x="223" y="147"/>
                  </a:cubicBezTo>
                  <a:cubicBezTo>
                    <a:pt x="223" y="151"/>
                    <a:pt x="223" y="155"/>
                    <a:pt x="223" y="156"/>
                  </a:cubicBezTo>
                  <a:cubicBezTo>
                    <a:pt x="223" y="172"/>
                    <a:pt x="223" y="172"/>
                    <a:pt x="223" y="172"/>
                  </a:cubicBezTo>
                  <a:cubicBezTo>
                    <a:pt x="200" y="172"/>
                    <a:pt x="200" y="172"/>
                    <a:pt x="200" y="172"/>
                  </a:cubicBezTo>
                  <a:cubicBezTo>
                    <a:pt x="197" y="172"/>
                    <a:pt x="193" y="172"/>
                    <a:pt x="190" y="173"/>
                  </a:cubicBezTo>
                  <a:cubicBezTo>
                    <a:pt x="186" y="175"/>
                    <a:pt x="183" y="179"/>
                    <a:pt x="183" y="185"/>
                  </a:cubicBezTo>
                  <a:cubicBezTo>
                    <a:pt x="183" y="206"/>
                    <a:pt x="183" y="206"/>
                    <a:pt x="183" y="206"/>
                  </a:cubicBezTo>
                  <a:cubicBezTo>
                    <a:pt x="183" y="211"/>
                    <a:pt x="186" y="216"/>
                    <a:pt x="190" y="218"/>
                  </a:cubicBezTo>
                  <a:cubicBezTo>
                    <a:pt x="193" y="219"/>
                    <a:pt x="197" y="219"/>
                    <a:pt x="200" y="219"/>
                  </a:cubicBezTo>
                  <a:cubicBezTo>
                    <a:pt x="200" y="219"/>
                    <a:pt x="200" y="219"/>
                    <a:pt x="201" y="219"/>
                  </a:cubicBezTo>
                  <a:cubicBezTo>
                    <a:pt x="223" y="219"/>
                    <a:pt x="223" y="219"/>
                    <a:pt x="223" y="219"/>
                  </a:cubicBezTo>
                  <a:cubicBezTo>
                    <a:pt x="223" y="230"/>
                    <a:pt x="223" y="230"/>
                    <a:pt x="223" y="230"/>
                  </a:cubicBezTo>
                  <a:cubicBezTo>
                    <a:pt x="223" y="231"/>
                    <a:pt x="223" y="232"/>
                    <a:pt x="223" y="233"/>
                  </a:cubicBezTo>
                  <a:cubicBezTo>
                    <a:pt x="223" y="234"/>
                    <a:pt x="223" y="235"/>
                    <a:pt x="223" y="236"/>
                  </a:cubicBezTo>
                  <a:cubicBezTo>
                    <a:pt x="223" y="236"/>
                    <a:pt x="222" y="236"/>
                    <a:pt x="220" y="236"/>
                  </a:cubicBezTo>
                  <a:close/>
                  <a:moveTo>
                    <a:pt x="15" y="205"/>
                  </a:moveTo>
                  <a:cubicBezTo>
                    <a:pt x="15" y="186"/>
                    <a:pt x="15" y="186"/>
                    <a:pt x="15" y="186"/>
                  </a:cubicBezTo>
                  <a:cubicBezTo>
                    <a:pt x="39" y="186"/>
                    <a:pt x="39" y="186"/>
                    <a:pt x="39" y="186"/>
                  </a:cubicBezTo>
                  <a:cubicBezTo>
                    <a:pt x="40" y="186"/>
                    <a:pt x="42" y="186"/>
                    <a:pt x="43" y="186"/>
                  </a:cubicBezTo>
                  <a:cubicBezTo>
                    <a:pt x="43" y="205"/>
                    <a:pt x="43" y="205"/>
                    <a:pt x="43" y="205"/>
                  </a:cubicBezTo>
                  <a:cubicBezTo>
                    <a:pt x="41" y="205"/>
                    <a:pt x="40" y="205"/>
                    <a:pt x="39" y="205"/>
                  </a:cubicBezTo>
                  <a:lnTo>
                    <a:pt x="15" y="205"/>
                  </a:lnTo>
                  <a:close/>
                  <a:moveTo>
                    <a:pt x="223" y="186"/>
                  </a:moveTo>
                  <a:cubicBezTo>
                    <a:pt x="223" y="205"/>
                    <a:pt x="223" y="205"/>
                    <a:pt x="223" y="205"/>
                  </a:cubicBezTo>
                  <a:cubicBezTo>
                    <a:pt x="200" y="205"/>
                    <a:pt x="200" y="205"/>
                    <a:pt x="200" y="205"/>
                  </a:cubicBezTo>
                  <a:cubicBezTo>
                    <a:pt x="199" y="205"/>
                    <a:pt x="198" y="205"/>
                    <a:pt x="197" y="205"/>
                  </a:cubicBezTo>
                  <a:cubicBezTo>
                    <a:pt x="197" y="186"/>
                    <a:pt x="197" y="186"/>
                    <a:pt x="197" y="186"/>
                  </a:cubicBezTo>
                  <a:cubicBezTo>
                    <a:pt x="198" y="186"/>
                    <a:pt x="199" y="186"/>
                    <a:pt x="201" y="186"/>
                  </a:cubicBezTo>
                  <a:lnTo>
                    <a:pt x="223" y="18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9"/>
            <p:cNvSpPr>
              <a:spLocks/>
            </p:cNvSpPr>
            <p:nvPr/>
          </p:nvSpPr>
          <p:spPr bwMode="auto">
            <a:xfrm>
              <a:off x="4016376" y="4732340"/>
              <a:ext cx="79375" cy="206375"/>
            </a:xfrm>
            <a:custGeom>
              <a:avLst/>
              <a:gdLst>
                <a:gd name="T0" fmla="*/ 20 w 21"/>
                <a:gd name="T1" fmla="*/ 47 h 55"/>
                <a:gd name="T2" fmla="*/ 14 w 21"/>
                <a:gd name="T3" fmla="*/ 6 h 55"/>
                <a:gd name="T4" fmla="*/ 6 w 21"/>
                <a:gd name="T5" fmla="*/ 0 h 55"/>
                <a:gd name="T6" fmla="*/ 0 w 21"/>
                <a:gd name="T7" fmla="*/ 8 h 55"/>
                <a:gd name="T8" fmla="*/ 6 w 21"/>
                <a:gd name="T9" fmla="*/ 49 h 55"/>
                <a:gd name="T10" fmla="*/ 13 w 21"/>
                <a:gd name="T11" fmla="*/ 55 h 55"/>
                <a:gd name="T12" fmla="*/ 14 w 21"/>
                <a:gd name="T13" fmla="*/ 55 h 55"/>
                <a:gd name="T14" fmla="*/ 20 w 21"/>
                <a:gd name="T15" fmla="*/ 47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5">
                  <a:moveTo>
                    <a:pt x="20" y="47"/>
                  </a:moveTo>
                  <a:cubicBezTo>
                    <a:pt x="14" y="6"/>
                    <a:pt x="14" y="6"/>
                    <a:pt x="14" y="6"/>
                  </a:cubicBezTo>
                  <a:cubicBezTo>
                    <a:pt x="14" y="3"/>
                    <a:pt x="10" y="0"/>
                    <a:pt x="6" y="0"/>
                  </a:cubicBezTo>
                  <a:cubicBezTo>
                    <a:pt x="2" y="1"/>
                    <a:pt x="0" y="5"/>
                    <a:pt x="0" y="8"/>
                  </a:cubicBezTo>
                  <a:cubicBezTo>
                    <a:pt x="6" y="49"/>
                    <a:pt x="6" y="49"/>
                    <a:pt x="6" y="49"/>
                  </a:cubicBezTo>
                  <a:cubicBezTo>
                    <a:pt x="7" y="52"/>
                    <a:pt x="10" y="55"/>
                    <a:pt x="13" y="55"/>
                  </a:cubicBezTo>
                  <a:cubicBezTo>
                    <a:pt x="13" y="55"/>
                    <a:pt x="14" y="55"/>
                    <a:pt x="14" y="55"/>
                  </a:cubicBezTo>
                  <a:cubicBezTo>
                    <a:pt x="18" y="54"/>
                    <a:pt x="21" y="51"/>
                    <a:pt x="20"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0"/>
            <p:cNvSpPr>
              <a:spLocks/>
            </p:cNvSpPr>
            <p:nvPr/>
          </p:nvSpPr>
          <p:spPr bwMode="auto">
            <a:xfrm>
              <a:off x="2990851" y="4732340"/>
              <a:ext cx="79375" cy="206375"/>
            </a:xfrm>
            <a:custGeom>
              <a:avLst/>
              <a:gdLst>
                <a:gd name="T0" fmla="*/ 14 w 21"/>
                <a:gd name="T1" fmla="*/ 0 h 55"/>
                <a:gd name="T2" fmla="*/ 6 w 21"/>
                <a:gd name="T3" fmla="*/ 6 h 55"/>
                <a:gd name="T4" fmla="*/ 1 w 21"/>
                <a:gd name="T5" fmla="*/ 47 h 55"/>
                <a:gd name="T6" fmla="*/ 7 w 21"/>
                <a:gd name="T7" fmla="*/ 55 h 55"/>
                <a:gd name="T8" fmla="*/ 8 w 21"/>
                <a:gd name="T9" fmla="*/ 55 h 55"/>
                <a:gd name="T10" fmla="*/ 15 w 21"/>
                <a:gd name="T11" fmla="*/ 49 h 55"/>
                <a:gd name="T12" fmla="*/ 20 w 21"/>
                <a:gd name="T13" fmla="*/ 8 h 55"/>
                <a:gd name="T14" fmla="*/ 14 w 2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5">
                  <a:moveTo>
                    <a:pt x="14" y="0"/>
                  </a:moveTo>
                  <a:cubicBezTo>
                    <a:pt x="11" y="0"/>
                    <a:pt x="7" y="3"/>
                    <a:pt x="6" y="6"/>
                  </a:cubicBezTo>
                  <a:cubicBezTo>
                    <a:pt x="1" y="47"/>
                    <a:pt x="1" y="47"/>
                    <a:pt x="1" y="47"/>
                  </a:cubicBezTo>
                  <a:cubicBezTo>
                    <a:pt x="0" y="51"/>
                    <a:pt x="3" y="54"/>
                    <a:pt x="7" y="55"/>
                  </a:cubicBezTo>
                  <a:cubicBezTo>
                    <a:pt x="7" y="55"/>
                    <a:pt x="7" y="55"/>
                    <a:pt x="8" y="55"/>
                  </a:cubicBezTo>
                  <a:cubicBezTo>
                    <a:pt x="11" y="55"/>
                    <a:pt x="14" y="52"/>
                    <a:pt x="15" y="49"/>
                  </a:cubicBezTo>
                  <a:cubicBezTo>
                    <a:pt x="20" y="8"/>
                    <a:pt x="20" y="8"/>
                    <a:pt x="20" y="8"/>
                  </a:cubicBezTo>
                  <a:cubicBezTo>
                    <a:pt x="21" y="5"/>
                    <a:pt x="18"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p:nvSpPr>
          <p:spPr bwMode="auto">
            <a:xfrm>
              <a:off x="3405188" y="4556127"/>
              <a:ext cx="258763" cy="52388"/>
            </a:xfrm>
            <a:custGeom>
              <a:avLst/>
              <a:gdLst>
                <a:gd name="T0" fmla="*/ 62 w 69"/>
                <a:gd name="T1" fmla="*/ 0 h 14"/>
                <a:gd name="T2" fmla="*/ 7 w 69"/>
                <a:gd name="T3" fmla="*/ 0 h 14"/>
                <a:gd name="T4" fmla="*/ 0 w 69"/>
                <a:gd name="T5" fmla="*/ 7 h 14"/>
                <a:gd name="T6" fmla="*/ 7 w 69"/>
                <a:gd name="T7" fmla="*/ 14 h 14"/>
                <a:gd name="T8" fmla="*/ 62 w 69"/>
                <a:gd name="T9" fmla="*/ 14 h 14"/>
                <a:gd name="T10" fmla="*/ 69 w 69"/>
                <a:gd name="T11" fmla="*/ 7 h 14"/>
                <a:gd name="T12" fmla="*/ 62 w 6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2" y="0"/>
                  </a:moveTo>
                  <a:cubicBezTo>
                    <a:pt x="7" y="0"/>
                    <a:pt x="7" y="0"/>
                    <a:pt x="7" y="0"/>
                  </a:cubicBezTo>
                  <a:cubicBezTo>
                    <a:pt x="3" y="0"/>
                    <a:pt x="0" y="3"/>
                    <a:pt x="0" y="7"/>
                  </a:cubicBezTo>
                  <a:cubicBezTo>
                    <a:pt x="0" y="11"/>
                    <a:pt x="3" y="14"/>
                    <a:pt x="7" y="14"/>
                  </a:cubicBezTo>
                  <a:cubicBezTo>
                    <a:pt x="62" y="14"/>
                    <a:pt x="62" y="14"/>
                    <a:pt x="62" y="14"/>
                  </a:cubicBezTo>
                  <a:cubicBezTo>
                    <a:pt x="66" y="14"/>
                    <a:pt x="69" y="11"/>
                    <a:pt x="69" y="7"/>
                  </a:cubicBezTo>
                  <a:cubicBezTo>
                    <a:pt x="69" y="3"/>
                    <a:pt x="66" y="0"/>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42"/>
            <p:cNvSpPr>
              <a:spLocks noChangeArrowheads="1"/>
            </p:cNvSpPr>
            <p:nvPr/>
          </p:nvSpPr>
          <p:spPr bwMode="auto">
            <a:xfrm>
              <a:off x="3375026" y="5100640"/>
              <a:ext cx="346075" cy="523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43"/>
            <p:cNvSpPr>
              <a:spLocks noChangeArrowheads="1"/>
            </p:cNvSpPr>
            <p:nvPr/>
          </p:nvSpPr>
          <p:spPr bwMode="auto">
            <a:xfrm>
              <a:off x="3375026" y="5205415"/>
              <a:ext cx="346075"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6739436" y="5341016"/>
            <a:ext cx="474282" cy="502096"/>
            <a:chOff x="5413070" y="957801"/>
            <a:chExt cx="474282" cy="502096"/>
          </a:xfrm>
          <a:solidFill>
            <a:schemeClr val="bg1"/>
          </a:solidFill>
        </p:grpSpPr>
        <p:sp>
          <p:nvSpPr>
            <p:cNvPr id="82" name="Rectangle 385"/>
            <p:cNvSpPr>
              <a:spLocks noChangeArrowheads="1"/>
            </p:cNvSpPr>
            <p:nvPr/>
          </p:nvSpPr>
          <p:spPr bwMode="auto">
            <a:xfrm>
              <a:off x="5413070" y="1439402"/>
              <a:ext cx="474282" cy="2049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386"/>
            <p:cNvSpPr>
              <a:spLocks/>
            </p:cNvSpPr>
            <p:nvPr/>
          </p:nvSpPr>
          <p:spPr bwMode="auto">
            <a:xfrm>
              <a:off x="5451130" y="957801"/>
              <a:ext cx="297159" cy="502096"/>
            </a:xfrm>
            <a:custGeom>
              <a:avLst/>
              <a:gdLst>
                <a:gd name="T0" fmla="*/ 203 w 203"/>
                <a:gd name="T1" fmla="*/ 343 h 343"/>
                <a:gd name="T2" fmla="*/ 189 w 203"/>
                <a:gd name="T3" fmla="*/ 343 h 343"/>
                <a:gd name="T4" fmla="*/ 189 w 203"/>
                <a:gd name="T5" fmla="*/ 14 h 343"/>
                <a:gd name="T6" fmla="*/ 14 w 203"/>
                <a:gd name="T7" fmla="*/ 14 h 343"/>
                <a:gd name="T8" fmla="*/ 14 w 203"/>
                <a:gd name="T9" fmla="*/ 343 h 343"/>
                <a:gd name="T10" fmla="*/ 0 w 203"/>
                <a:gd name="T11" fmla="*/ 343 h 343"/>
                <a:gd name="T12" fmla="*/ 0 w 203"/>
                <a:gd name="T13" fmla="*/ 0 h 343"/>
                <a:gd name="T14" fmla="*/ 203 w 203"/>
                <a:gd name="T15" fmla="*/ 0 h 343"/>
                <a:gd name="T16" fmla="*/ 203 w 203"/>
                <a:gd name="T17"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43">
                  <a:moveTo>
                    <a:pt x="203" y="343"/>
                  </a:moveTo>
                  <a:lnTo>
                    <a:pt x="189" y="343"/>
                  </a:lnTo>
                  <a:lnTo>
                    <a:pt x="189" y="14"/>
                  </a:lnTo>
                  <a:lnTo>
                    <a:pt x="14" y="14"/>
                  </a:lnTo>
                  <a:lnTo>
                    <a:pt x="14" y="343"/>
                  </a:lnTo>
                  <a:lnTo>
                    <a:pt x="0" y="343"/>
                  </a:lnTo>
                  <a:lnTo>
                    <a:pt x="0" y="0"/>
                  </a:lnTo>
                  <a:lnTo>
                    <a:pt x="203" y="0"/>
                  </a:lnTo>
                  <a:lnTo>
                    <a:pt x="203" y="34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387"/>
            <p:cNvSpPr>
              <a:spLocks/>
            </p:cNvSpPr>
            <p:nvPr/>
          </p:nvSpPr>
          <p:spPr bwMode="auto">
            <a:xfrm>
              <a:off x="5730722" y="1036848"/>
              <a:ext cx="114179" cy="408410"/>
            </a:xfrm>
            <a:custGeom>
              <a:avLst/>
              <a:gdLst>
                <a:gd name="T0" fmla="*/ 78 w 78"/>
                <a:gd name="T1" fmla="*/ 279 h 279"/>
                <a:gd name="T2" fmla="*/ 64 w 78"/>
                <a:gd name="T3" fmla="*/ 279 h 279"/>
                <a:gd name="T4" fmla="*/ 64 w 78"/>
                <a:gd name="T5" fmla="*/ 14 h 279"/>
                <a:gd name="T6" fmla="*/ 0 w 78"/>
                <a:gd name="T7" fmla="*/ 14 h 279"/>
                <a:gd name="T8" fmla="*/ 0 w 78"/>
                <a:gd name="T9" fmla="*/ 0 h 279"/>
                <a:gd name="T10" fmla="*/ 78 w 78"/>
                <a:gd name="T11" fmla="*/ 0 h 279"/>
                <a:gd name="T12" fmla="*/ 78 w 78"/>
                <a:gd name="T13" fmla="*/ 279 h 279"/>
              </a:gdLst>
              <a:ahLst/>
              <a:cxnLst>
                <a:cxn ang="0">
                  <a:pos x="T0" y="T1"/>
                </a:cxn>
                <a:cxn ang="0">
                  <a:pos x="T2" y="T3"/>
                </a:cxn>
                <a:cxn ang="0">
                  <a:pos x="T4" y="T5"/>
                </a:cxn>
                <a:cxn ang="0">
                  <a:pos x="T6" y="T7"/>
                </a:cxn>
                <a:cxn ang="0">
                  <a:pos x="T8" y="T9"/>
                </a:cxn>
                <a:cxn ang="0">
                  <a:pos x="T10" y="T11"/>
                </a:cxn>
                <a:cxn ang="0">
                  <a:pos x="T12" y="T13"/>
                </a:cxn>
              </a:cxnLst>
              <a:rect l="0" t="0" r="r" b="b"/>
              <a:pathLst>
                <a:path w="78" h="279">
                  <a:moveTo>
                    <a:pt x="78" y="279"/>
                  </a:moveTo>
                  <a:lnTo>
                    <a:pt x="64" y="279"/>
                  </a:lnTo>
                  <a:lnTo>
                    <a:pt x="64" y="14"/>
                  </a:lnTo>
                  <a:lnTo>
                    <a:pt x="0" y="14"/>
                  </a:lnTo>
                  <a:lnTo>
                    <a:pt x="0" y="0"/>
                  </a:lnTo>
                  <a:lnTo>
                    <a:pt x="78" y="0"/>
                  </a:lnTo>
                  <a:lnTo>
                    <a:pt x="78" y="27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388"/>
            <p:cNvSpPr>
              <a:spLocks/>
            </p:cNvSpPr>
            <p:nvPr/>
          </p:nvSpPr>
          <p:spPr bwMode="auto">
            <a:xfrm>
              <a:off x="5560918" y="1345717"/>
              <a:ext cx="73192" cy="106860"/>
            </a:xfrm>
            <a:custGeom>
              <a:avLst/>
              <a:gdLst>
                <a:gd name="T0" fmla="*/ 50 w 50"/>
                <a:gd name="T1" fmla="*/ 73 h 73"/>
                <a:gd name="T2" fmla="*/ 36 w 50"/>
                <a:gd name="T3" fmla="*/ 73 h 73"/>
                <a:gd name="T4" fmla="*/ 36 w 50"/>
                <a:gd name="T5" fmla="*/ 14 h 73"/>
                <a:gd name="T6" fmla="*/ 15 w 50"/>
                <a:gd name="T7" fmla="*/ 14 h 73"/>
                <a:gd name="T8" fmla="*/ 15 w 50"/>
                <a:gd name="T9" fmla="*/ 73 h 73"/>
                <a:gd name="T10" fmla="*/ 0 w 50"/>
                <a:gd name="T11" fmla="*/ 73 h 73"/>
                <a:gd name="T12" fmla="*/ 0 w 50"/>
                <a:gd name="T13" fmla="*/ 0 h 73"/>
                <a:gd name="T14" fmla="*/ 50 w 50"/>
                <a:gd name="T15" fmla="*/ 0 h 73"/>
                <a:gd name="T16" fmla="*/ 50 w 50"/>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3">
                  <a:moveTo>
                    <a:pt x="50" y="73"/>
                  </a:moveTo>
                  <a:lnTo>
                    <a:pt x="36" y="73"/>
                  </a:lnTo>
                  <a:lnTo>
                    <a:pt x="36" y="14"/>
                  </a:lnTo>
                  <a:lnTo>
                    <a:pt x="15" y="14"/>
                  </a:lnTo>
                  <a:lnTo>
                    <a:pt x="15" y="73"/>
                  </a:lnTo>
                  <a:lnTo>
                    <a:pt x="0" y="73"/>
                  </a:lnTo>
                  <a:lnTo>
                    <a:pt x="0" y="0"/>
                  </a:lnTo>
                  <a:lnTo>
                    <a:pt x="50" y="0"/>
                  </a:lnTo>
                  <a:lnTo>
                    <a:pt x="50" y="7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Rectangle 389"/>
            <p:cNvSpPr>
              <a:spLocks noChangeArrowheads="1"/>
            </p:cNvSpPr>
            <p:nvPr/>
          </p:nvSpPr>
          <p:spPr bwMode="auto">
            <a:xfrm>
              <a:off x="5512611" y="1016354"/>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Rectangle 390"/>
            <p:cNvSpPr>
              <a:spLocks noChangeArrowheads="1"/>
            </p:cNvSpPr>
            <p:nvPr/>
          </p:nvSpPr>
          <p:spPr bwMode="auto">
            <a:xfrm>
              <a:off x="5588730" y="1016354"/>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Rectangle 391"/>
            <p:cNvSpPr>
              <a:spLocks noChangeArrowheads="1"/>
            </p:cNvSpPr>
            <p:nvPr/>
          </p:nvSpPr>
          <p:spPr bwMode="auto">
            <a:xfrm>
              <a:off x="5661922" y="1016354"/>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Rectangle 392"/>
            <p:cNvSpPr>
              <a:spLocks noChangeArrowheads="1"/>
            </p:cNvSpPr>
            <p:nvPr/>
          </p:nvSpPr>
          <p:spPr bwMode="auto">
            <a:xfrm>
              <a:off x="5512611" y="1099792"/>
              <a:ext cx="20494" cy="4391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Rectangle 393"/>
            <p:cNvSpPr>
              <a:spLocks noChangeArrowheads="1"/>
            </p:cNvSpPr>
            <p:nvPr/>
          </p:nvSpPr>
          <p:spPr bwMode="auto">
            <a:xfrm>
              <a:off x="5588730" y="1099792"/>
              <a:ext cx="20494" cy="4391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Rectangle 394"/>
            <p:cNvSpPr>
              <a:spLocks noChangeArrowheads="1"/>
            </p:cNvSpPr>
            <p:nvPr/>
          </p:nvSpPr>
          <p:spPr bwMode="auto">
            <a:xfrm>
              <a:off x="5661922" y="1099792"/>
              <a:ext cx="20494" cy="4391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Rectangle 395"/>
            <p:cNvSpPr>
              <a:spLocks noChangeArrowheads="1"/>
            </p:cNvSpPr>
            <p:nvPr/>
          </p:nvSpPr>
          <p:spPr bwMode="auto">
            <a:xfrm>
              <a:off x="5512611" y="1181767"/>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Rectangle 396"/>
            <p:cNvSpPr>
              <a:spLocks noChangeArrowheads="1"/>
            </p:cNvSpPr>
            <p:nvPr/>
          </p:nvSpPr>
          <p:spPr bwMode="auto">
            <a:xfrm>
              <a:off x="5588730" y="1181767"/>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Rectangle 397"/>
            <p:cNvSpPr>
              <a:spLocks noChangeArrowheads="1"/>
            </p:cNvSpPr>
            <p:nvPr/>
          </p:nvSpPr>
          <p:spPr bwMode="auto">
            <a:xfrm>
              <a:off x="5661922" y="1181767"/>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Rectangle 398"/>
            <p:cNvSpPr>
              <a:spLocks noChangeArrowheads="1"/>
            </p:cNvSpPr>
            <p:nvPr/>
          </p:nvSpPr>
          <p:spPr bwMode="auto">
            <a:xfrm>
              <a:off x="5512611" y="1265206"/>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Rectangle 399"/>
            <p:cNvSpPr>
              <a:spLocks noChangeArrowheads="1"/>
            </p:cNvSpPr>
            <p:nvPr/>
          </p:nvSpPr>
          <p:spPr bwMode="auto">
            <a:xfrm>
              <a:off x="5588730" y="1265206"/>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Rectangle 400"/>
            <p:cNvSpPr>
              <a:spLocks noChangeArrowheads="1"/>
            </p:cNvSpPr>
            <p:nvPr/>
          </p:nvSpPr>
          <p:spPr bwMode="auto">
            <a:xfrm>
              <a:off x="5661922" y="1265206"/>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Rectangle 401"/>
            <p:cNvSpPr>
              <a:spLocks noChangeArrowheads="1"/>
            </p:cNvSpPr>
            <p:nvPr/>
          </p:nvSpPr>
          <p:spPr bwMode="auto">
            <a:xfrm>
              <a:off x="5512611" y="1348644"/>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Rectangle 402"/>
            <p:cNvSpPr>
              <a:spLocks noChangeArrowheads="1"/>
            </p:cNvSpPr>
            <p:nvPr/>
          </p:nvSpPr>
          <p:spPr bwMode="auto">
            <a:xfrm>
              <a:off x="5661922" y="1348644"/>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Rectangle 403"/>
            <p:cNvSpPr>
              <a:spLocks noChangeArrowheads="1"/>
            </p:cNvSpPr>
            <p:nvPr/>
          </p:nvSpPr>
          <p:spPr bwMode="auto">
            <a:xfrm>
              <a:off x="5776101" y="1099792"/>
              <a:ext cx="20494" cy="4391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 name="Rectangle 404"/>
            <p:cNvSpPr>
              <a:spLocks noChangeArrowheads="1"/>
            </p:cNvSpPr>
            <p:nvPr/>
          </p:nvSpPr>
          <p:spPr bwMode="auto">
            <a:xfrm>
              <a:off x="5776101" y="1181767"/>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 name="Rectangle 405"/>
            <p:cNvSpPr>
              <a:spLocks noChangeArrowheads="1"/>
            </p:cNvSpPr>
            <p:nvPr/>
          </p:nvSpPr>
          <p:spPr bwMode="auto">
            <a:xfrm>
              <a:off x="5776101" y="1265206"/>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 name="Rectangle 406"/>
            <p:cNvSpPr>
              <a:spLocks noChangeArrowheads="1"/>
            </p:cNvSpPr>
            <p:nvPr/>
          </p:nvSpPr>
          <p:spPr bwMode="auto">
            <a:xfrm>
              <a:off x="5776101" y="1348644"/>
              <a:ext cx="20494" cy="4537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03"/>
          <p:cNvGrpSpPr/>
          <p:nvPr/>
        </p:nvGrpSpPr>
        <p:grpSpPr>
          <a:xfrm>
            <a:off x="6725245" y="2983233"/>
            <a:ext cx="502664" cy="502664"/>
            <a:chOff x="4088005" y="1848704"/>
            <a:chExt cx="502664" cy="502664"/>
          </a:xfrm>
          <a:solidFill>
            <a:schemeClr val="bg1"/>
          </a:solidFill>
        </p:grpSpPr>
        <p:sp>
          <p:nvSpPr>
            <p:cNvPr id="105" name="Freeform 83"/>
            <p:cNvSpPr>
              <a:spLocks/>
            </p:cNvSpPr>
            <p:nvPr/>
          </p:nvSpPr>
          <p:spPr bwMode="auto">
            <a:xfrm>
              <a:off x="4426217" y="1848704"/>
              <a:ext cx="164452" cy="164452"/>
            </a:xfrm>
            <a:custGeom>
              <a:avLst/>
              <a:gdLst>
                <a:gd name="T0" fmla="*/ 24 w 26"/>
                <a:gd name="T1" fmla="*/ 26 h 26"/>
                <a:gd name="T2" fmla="*/ 22 w 26"/>
                <a:gd name="T3" fmla="*/ 26 h 26"/>
                <a:gd name="T4" fmla="*/ 0 w 26"/>
                <a:gd name="T5" fmla="*/ 4 h 26"/>
                <a:gd name="T6" fmla="*/ 0 w 26"/>
                <a:gd name="T7" fmla="*/ 1 h 26"/>
                <a:gd name="T8" fmla="*/ 3 w 26"/>
                <a:gd name="T9" fmla="*/ 1 h 26"/>
                <a:gd name="T10" fmla="*/ 25 w 26"/>
                <a:gd name="T11" fmla="*/ 23 h 26"/>
                <a:gd name="T12" fmla="*/ 25 w 26"/>
                <a:gd name="T13" fmla="*/ 26 h 26"/>
                <a:gd name="T14" fmla="*/ 24 w 2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24" y="26"/>
                  </a:moveTo>
                  <a:cubicBezTo>
                    <a:pt x="23" y="26"/>
                    <a:pt x="23" y="26"/>
                    <a:pt x="22" y="26"/>
                  </a:cubicBezTo>
                  <a:cubicBezTo>
                    <a:pt x="0" y="4"/>
                    <a:pt x="0" y="4"/>
                    <a:pt x="0" y="4"/>
                  </a:cubicBezTo>
                  <a:cubicBezTo>
                    <a:pt x="0" y="3"/>
                    <a:pt x="0" y="2"/>
                    <a:pt x="0" y="1"/>
                  </a:cubicBezTo>
                  <a:cubicBezTo>
                    <a:pt x="1" y="0"/>
                    <a:pt x="3" y="0"/>
                    <a:pt x="3" y="1"/>
                  </a:cubicBezTo>
                  <a:cubicBezTo>
                    <a:pt x="25" y="23"/>
                    <a:pt x="25" y="23"/>
                    <a:pt x="25" y="23"/>
                  </a:cubicBezTo>
                  <a:cubicBezTo>
                    <a:pt x="26" y="24"/>
                    <a:pt x="26" y="25"/>
                    <a:pt x="25" y="26"/>
                  </a:cubicBezTo>
                  <a:cubicBezTo>
                    <a:pt x="25" y="26"/>
                    <a:pt x="24" y="26"/>
                    <a:pt x="24"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84"/>
            <p:cNvSpPr>
              <a:spLocks/>
            </p:cNvSpPr>
            <p:nvPr/>
          </p:nvSpPr>
          <p:spPr bwMode="auto">
            <a:xfrm>
              <a:off x="4488274" y="1848704"/>
              <a:ext cx="102395" cy="102395"/>
            </a:xfrm>
            <a:custGeom>
              <a:avLst/>
              <a:gdLst>
                <a:gd name="T0" fmla="*/ 14 w 16"/>
                <a:gd name="T1" fmla="*/ 16 h 16"/>
                <a:gd name="T2" fmla="*/ 13 w 16"/>
                <a:gd name="T3" fmla="*/ 15 h 16"/>
                <a:gd name="T4" fmla="*/ 1 w 16"/>
                <a:gd name="T5" fmla="*/ 4 h 16"/>
                <a:gd name="T6" fmla="*/ 1 w 16"/>
                <a:gd name="T7" fmla="*/ 1 h 16"/>
                <a:gd name="T8" fmla="*/ 4 w 16"/>
                <a:gd name="T9" fmla="*/ 1 h 16"/>
                <a:gd name="T10" fmla="*/ 16 w 16"/>
                <a:gd name="T11" fmla="*/ 12 h 16"/>
                <a:gd name="T12" fmla="*/ 16 w 16"/>
                <a:gd name="T13" fmla="*/ 15 h 16"/>
                <a:gd name="T14" fmla="*/ 14 w 1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4" y="16"/>
                  </a:moveTo>
                  <a:cubicBezTo>
                    <a:pt x="13" y="16"/>
                    <a:pt x="13" y="15"/>
                    <a:pt x="13" y="15"/>
                  </a:cubicBezTo>
                  <a:cubicBezTo>
                    <a:pt x="1" y="4"/>
                    <a:pt x="1" y="4"/>
                    <a:pt x="1" y="4"/>
                  </a:cubicBezTo>
                  <a:cubicBezTo>
                    <a:pt x="0" y="3"/>
                    <a:pt x="0" y="2"/>
                    <a:pt x="1" y="1"/>
                  </a:cubicBezTo>
                  <a:cubicBezTo>
                    <a:pt x="2" y="0"/>
                    <a:pt x="3" y="0"/>
                    <a:pt x="4" y="1"/>
                  </a:cubicBezTo>
                  <a:cubicBezTo>
                    <a:pt x="16" y="12"/>
                    <a:pt x="16" y="12"/>
                    <a:pt x="16" y="12"/>
                  </a:cubicBezTo>
                  <a:cubicBezTo>
                    <a:pt x="16" y="13"/>
                    <a:pt x="16" y="14"/>
                    <a:pt x="16" y="15"/>
                  </a:cubicBezTo>
                  <a:cubicBezTo>
                    <a:pt x="15" y="15"/>
                    <a:pt x="15" y="16"/>
                    <a:pt x="1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85"/>
            <p:cNvSpPr>
              <a:spLocks/>
            </p:cNvSpPr>
            <p:nvPr/>
          </p:nvSpPr>
          <p:spPr bwMode="auto">
            <a:xfrm>
              <a:off x="4488274" y="1885939"/>
              <a:ext cx="71367" cy="65161"/>
            </a:xfrm>
            <a:custGeom>
              <a:avLst/>
              <a:gdLst>
                <a:gd name="T0" fmla="*/ 3 w 11"/>
                <a:gd name="T1" fmla="*/ 10 h 10"/>
                <a:gd name="T2" fmla="*/ 1 w 11"/>
                <a:gd name="T3" fmla="*/ 9 h 10"/>
                <a:gd name="T4" fmla="*/ 1 w 11"/>
                <a:gd name="T5" fmla="*/ 6 h 10"/>
                <a:gd name="T6" fmla="*/ 7 w 11"/>
                <a:gd name="T7" fmla="*/ 0 h 10"/>
                <a:gd name="T8" fmla="*/ 10 w 11"/>
                <a:gd name="T9" fmla="*/ 0 h 10"/>
                <a:gd name="T10" fmla="*/ 10 w 11"/>
                <a:gd name="T11" fmla="*/ 3 h 10"/>
                <a:gd name="T12" fmla="*/ 4 w 11"/>
                <a:gd name="T13" fmla="*/ 9 h 10"/>
                <a:gd name="T14" fmla="*/ 3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3" y="10"/>
                  </a:moveTo>
                  <a:cubicBezTo>
                    <a:pt x="2" y="10"/>
                    <a:pt x="2" y="9"/>
                    <a:pt x="1" y="9"/>
                  </a:cubicBezTo>
                  <a:cubicBezTo>
                    <a:pt x="0" y="8"/>
                    <a:pt x="0" y="7"/>
                    <a:pt x="1" y="6"/>
                  </a:cubicBezTo>
                  <a:cubicBezTo>
                    <a:pt x="7" y="0"/>
                    <a:pt x="7" y="0"/>
                    <a:pt x="7" y="0"/>
                  </a:cubicBezTo>
                  <a:cubicBezTo>
                    <a:pt x="8" y="0"/>
                    <a:pt x="9" y="0"/>
                    <a:pt x="10" y="0"/>
                  </a:cubicBezTo>
                  <a:cubicBezTo>
                    <a:pt x="11" y="1"/>
                    <a:pt x="11" y="3"/>
                    <a:pt x="10" y="3"/>
                  </a:cubicBezTo>
                  <a:cubicBezTo>
                    <a:pt x="4" y="9"/>
                    <a:pt x="4" y="9"/>
                    <a:pt x="4" y="9"/>
                  </a:cubicBezTo>
                  <a:cubicBezTo>
                    <a:pt x="4" y="9"/>
                    <a:pt x="3" y="10"/>
                    <a:pt x="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86"/>
            <p:cNvSpPr>
              <a:spLocks noEditPoints="1"/>
            </p:cNvSpPr>
            <p:nvPr/>
          </p:nvSpPr>
          <p:spPr bwMode="auto">
            <a:xfrm>
              <a:off x="4134549" y="1892144"/>
              <a:ext cx="412681" cy="412681"/>
            </a:xfrm>
            <a:custGeom>
              <a:avLst/>
              <a:gdLst>
                <a:gd name="T0" fmla="*/ 21 w 65"/>
                <a:gd name="T1" fmla="*/ 65 h 65"/>
                <a:gd name="T2" fmla="*/ 19 w 65"/>
                <a:gd name="T3" fmla="*/ 64 h 65"/>
                <a:gd name="T4" fmla="*/ 16 w 65"/>
                <a:gd name="T5" fmla="*/ 61 h 65"/>
                <a:gd name="T6" fmla="*/ 14 w 65"/>
                <a:gd name="T7" fmla="*/ 63 h 65"/>
                <a:gd name="T8" fmla="*/ 11 w 65"/>
                <a:gd name="T9" fmla="*/ 63 h 65"/>
                <a:gd name="T10" fmla="*/ 2 w 65"/>
                <a:gd name="T11" fmla="*/ 55 h 65"/>
                <a:gd name="T12" fmla="*/ 2 w 65"/>
                <a:gd name="T13" fmla="*/ 52 h 65"/>
                <a:gd name="T14" fmla="*/ 5 w 65"/>
                <a:gd name="T15" fmla="*/ 49 h 65"/>
                <a:gd name="T16" fmla="*/ 1 w 65"/>
                <a:gd name="T17" fmla="*/ 46 h 65"/>
                <a:gd name="T18" fmla="*/ 0 w 65"/>
                <a:gd name="T19" fmla="*/ 44 h 65"/>
                <a:gd name="T20" fmla="*/ 1 w 65"/>
                <a:gd name="T21" fmla="*/ 43 h 65"/>
                <a:gd name="T22" fmla="*/ 43 w 65"/>
                <a:gd name="T23" fmla="*/ 1 h 65"/>
                <a:gd name="T24" fmla="*/ 46 w 65"/>
                <a:gd name="T25" fmla="*/ 1 h 65"/>
                <a:gd name="T26" fmla="*/ 65 w 65"/>
                <a:gd name="T27" fmla="*/ 19 h 65"/>
                <a:gd name="T28" fmla="*/ 65 w 65"/>
                <a:gd name="T29" fmla="*/ 22 h 65"/>
                <a:gd name="T30" fmla="*/ 22 w 65"/>
                <a:gd name="T31" fmla="*/ 64 h 65"/>
                <a:gd name="T32" fmla="*/ 21 w 65"/>
                <a:gd name="T33" fmla="*/ 65 h 65"/>
                <a:gd name="T34" fmla="*/ 16 w 65"/>
                <a:gd name="T35" fmla="*/ 55 h 65"/>
                <a:gd name="T36" fmla="*/ 17 w 65"/>
                <a:gd name="T37" fmla="*/ 56 h 65"/>
                <a:gd name="T38" fmla="*/ 21 w 65"/>
                <a:gd name="T39" fmla="*/ 60 h 65"/>
                <a:gd name="T40" fmla="*/ 60 w 65"/>
                <a:gd name="T41" fmla="*/ 20 h 65"/>
                <a:gd name="T42" fmla="*/ 45 w 65"/>
                <a:gd name="T43" fmla="*/ 5 h 65"/>
                <a:gd name="T44" fmla="*/ 6 w 65"/>
                <a:gd name="T45" fmla="*/ 44 h 65"/>
                <a:gd name="T46" fmla="*/ 9 w 65"/>
                <a:gd name="T47" fmla="*/ 48 h 65"/>
                <a:gd name="T48" fmla="*/ 9 w 65"/>
                <a:gd name="T49" fmla="*/ 51 h 65"/>
                <a:gd name="T50" fmla="*/ 7 w 65"/>
                <a:gd name="T51" fmla="*/ 53 h 65"/>
                <a:gd name="T52" fmla="*/ 12 w 65"/>
                <a:gd name="T53" fmla="*/ 58 h 65"/>
                <a:gd name="T54" fmla="*/ 14 w 65"/>
                <a:gd name="T55" fmla="*/ 56 h 65"/>
                <a:gd name="T56" fmla="*/ 16 w 65"/>
                <a:gd name="T57"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65">
                  <a:moveTo>
                    <a:pt x="21" y="65"/>
                  </a:moveTo>
                  <a:cubicBezTo>
                    <a:pt x="20" y="65"/>
                    <a:pt x="20" y="65"/>
                    <a:pt x="19" y="64"/>
                  </a:cubicBezTo>
                  <a:cubicBezTo>
                    <a:pt x="16" y="61"/>
                    <a:pt x="16" y="61"/>
                    <a:pt x="16" y="61"/>
                  </a:cubicBezTo>
                  <a:cubicBezTo>
                    <a:pt x="14" y="63"/>
                    <a:pt x="14" y="63"/>
                    <a:pt x="14" y="63"/>
                  </a:cubicBezTo>
                  <a:cubicBezTo>
                    <a:pt x="13" y="64"/>
                    <a:pt x="11" y="64"/>
                    <a:pt x="11" y="63"/>
                  </a:cubicBezTo>
                  <a:cubicBezTo>
                    <a:pt x="2" y="55"/>
                    <a:pt x="2" y="55"/>
                    <a:pt x="2" y="55"/>
                  </a:cubicBezTo>
                  <a:cubicBezTo>
                    <a:pt x="1" y="54"/>
                    <a:pt x="1" y="52"/>
                    <a:pt x="2" y="52"/>
                  </a:cubicBezTo>
                  <a:cubicBezTo>
                    <a:pt x="5" y="49"/>
                    <a:pt x="5" y="49"/>
                    <a:pt x="5" y="49"/>
                  </a:cubicBezTo>
                  <a:cubicBezTo>
                    <a:pt x="1" y="46"/>
                    <a:pt x="1" y="46"/>
                    <a:pt x="1" y="46"/>
                  </a:cubicBezTo>
                  <a:cubicBezTo>
                    <a:pt x="1" y="45"/>
                    <a:pt x="0" y="45"/>
                    <a:pt x="0" y="44"/>
                  </a:cubicBezTo>
                  <a:cubicBezTo>
                    <a:pt x="0" y="44"/>
                    <a:pt x="1" y="43"/>
                    <a:pt x="1" y="43"/>
                  </a:cubicBezTo>
                  <a:cubicBezTo>
                    <a:pt x="43" y="1"/>
                    <a:pt x="43" y="1"/>
                    <a:pt x="43" y="1"/>
                  </a:cubicBezTo>
                  <a:cubicBezTo>
                    <a:pt x="44" y="0"/>
                    <a:pt x="45" y="0"/>
                    <a:pt x="46" y="1"/>
                  </a:cubicBezTo>
                  <a:cubicBezTo>
                    <a:pt x="65" y="19"/>
                    <a:pt x="65" y="19"/>
                    <a:pt x="65" y="19"/>
                  </a:cubicBezTo>
                  <a:cubicBezTo>
                    <a:pt x="65" y="20"/>
                    <a:pt x="65" y="21"/>
                    <a:pt x="65" y="22"/>
                  </a:cubicBezTo>
                  <a:cubicBezTo>
                    <a:pt x="22" y="64"/>
                    <a:pt x="22" y="64"/>
                    <a:pt x="22" y="64"/>
                  </a:cubicBezTo>
                  <a:cubicBezTo>
                    <a:pt x="22" y="65"/>
                    <a:pt x="22" y="65"/>
                    <a:pt x="21" y="65"/>
                  </a:cubicBezTo>
                  <a:close/>
                  <a:moveTo>
                    <a:pt x="16" y="55"/>
                  </a:moveTo>
                  <a:cubicBezTo>
                    <a:pt x="16" y="55"/>
                    <a:pt x="17" y="56"/>
                    <a:pt x="17" y="56"/>
                  </a:cubicBezTo>
                  <a:cubicBezTo>
                    <a:pt x="21" y="60"/>
                    <a:pt x="21" y="60"/>
                    <a:pt x="21" y="60"/>
                  </a:cubicBezTo>
                  <a:cubicBezTo>
                    <a:pt x="60" y="20"/>
                    <a:pt x="60" y="20"/>
                    <a:pt x="60" y="20"/>
                  </a:cubicBezTo>
                  <a:cubicBezTo>
                    <a:pt x="45" y="5"/>
                    <a:pt x="45" y="5"/>
                    <a:pt x="45" y="5"/>
                  </a:cubicBezTo>
                  <a:cubicBezTo>
                    <a:pt x="6" y="44"/>
                    <a:pt x="6" y="44"/>
                    <a:pt x="6" y="44"/>
                  </a:cubicBezTo>
                  <a:cubicBezTo>
                    <a:pt x="9" y="48"/>
                    <a:pt x="9" y="48"/>
                    <a:pt x="9" y="48"/>
                  </a:cubicBezTo>
                  <a:cubicBezTo>
                    <a:pt x="10" y="49"/>
                    <a:pt x="10" y="50"/>
                    <a:pt x="9" y="51"/>
                  </a:cubicBezTo>
                  <a:cubicBezTo>
                    <a:pt x="7" y="53"/>
                    <a:pt x="7" y="53"/>
                    <a:pt x="7" y="53"/>
                  </a:cubicBezTo>
                  <a:cubicBezTo>
                    <a:pt x="12" y="58"/>
                    <a:pt x="12" y="58"/>
                    <a:pt x="12" y="58"/>
                  </a:cubicBezTo>
                  <a:cubicBezTo>
                    <a:pt x="14" y="56"/>
                    <a:pt x="14" y="56"/>
                    <a:pt x="14" y="56"/>
                  </a:cubicBezTo>
                  <a:cubicBezTo>
                    <a:pt x="15" y="56"/>
                    <a:pt x="15" y="55"/>
                    <a:pt x="16"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7"/>
            <p:cNvSpPr>
              <a:spLocks/>
            </p:cNvSpPr>
            <p:nvPr/>
          </p:nvSpPr>
          <p:spPr bwMode="auto">
            <a:xfrm>
              <a:off x="4088005" y="2248973"/>
              <a:ext cx="108601" cy="102395"/>
            </a:xfrm>
            <a:custGeom>
              <a:avLst/>
              <a:gdLst>
                <a:gd name="T0" fmla="*/ 3 w 17"/>
                <a:gd name="T1" fmla="*/ 16 h 16"/>
                <a:gd name="T2" fmla="*/ 1 w 17"/>
                <a:gd name="T3" fmla="*/ 15 h 16"/>
                <a:gd name="T4" fmla="*/ 1 w 17"/>
                <a:gd name="T5" fmla="*/ 12 h 16"/>
                <a:gd name="T6" fmla="*/ 13 w 17"/>
                <a:gd name="T7" fmla="*/ 0 h 16"/>
                <a:gd name="T8" fmla="*/ 16 w 17"/>
                <a:gd name="T9" fmla="*/ 0 h 16"/>
                <a:gd name="T10" fmla="*/ 16 w 17"/>
                <a:gd name="T11" fmla="*/ 3 h 16"/>
                <a:gd name="T12" fmla="*/ 4 w 17"/>
                <a:gd name="T13" fmla="*/ 15 h 16"/>
                <a:gd name="T14" fmla="*/ 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3" y="16"/>
                  </a:moveTo>
                  <a:cubicBezTo>
                    <a:pt x="2" y="16"/>
                    <a:pt x="2" y="15"/>
                    <a:pt x="1" y="15"/>
                  </a:cubicBezTo>
                  <a:cubicBezTo>
                    <a:pt x="0" y="14"/>
                    <a:pt x="0" y="13"/>
                    <a:pt x="1" y="12"/>
                  </a:cubicBezTo>
                  <a:cubicBezTo>
                    <a:pt x="13" y="0"/>
                    <a:pt x="13" y="0"/>
                    <a:pt x="13" y="0"/>
                  </a:cubicBezTo>
                  <a:cubicBezTo>
                    <a:pt x="14" y="0"/>
                    <a:pt x="15" y="0"/>
                    <a:pt x="16" y="0"/>
                  </a:cubicBezTo>
                  <a:cubicBezTo>
                    <a:pt x="17" y="1"/>
                    <a:pt x="17" y="3"/>
                    <a:pt x="16" y="3"/>
                  </a:cubicBezTo>
                  <a:cubicBezTo>
                    <a:pt x="4" y="15"/>
                    <a:pt x="4" y="15"/>
                    <a:pt x="4" y="15"/>
                  </a:cubicBezTo>
                  <a:cubicBezTo>
                    <a:pt x="4" y="15"/>
                    <a:pt x="3" y="16"/>
                    <a:pt x="3"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8"/>
            <p:cNvSpPr>
              <a:spLocks/>
            </p:cNvSpPr>
            <p:nvPr/>
          </p:nvSpPr>
          <p:spPr bwMode="auto">
            <a:xfrm>
              <a:off x="4196606" y="2115550"/>
              <a:ext cx="49646" cy="43440"/>
            </a:xfrm>
            <a:custGeom>
              <a:avLst/>
              <a:gdLst>
                <a:gd name="T0" fmla="*/ 7 w 8"/>
                <a:gd name="T1" fmla="*/ 7 h 7"/>
                <a:gd name="T2" fmla="*/ 6 w 8"/>
                <a:gd name="T3" fmla="*/ 7 h 7"/>
                <a:gd name="T4" fmla="*/ 0 w 8"/>
                <a:gd name="T5" fmla="*/ 2 h 7"/>
                <a:gd name="T6" fmla="*/ 0 w 8"/>
                <a:gd name="T7" fmla="*/ 0 h 7"/>
                <a:gd name="T8" fmla="*/ 2 w 8"/>
                <a:gd name="T9" fmla="*/ 0 h 7"/>
                <a:gd name="T10" fmla="*/ 7 w 8"/>
                <a:gd name="T11" fmla="*/ 6 h 7"/>
                <a:gd name="T12" fmla="*/ 7 w 8"/>
                <a:gd name="T13" fmla="*/ 7 h 7"/>
                <a:gd name="T14" fmla="*/ 7 w 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7" y="7"/>
                  </a:moveTo>
                  <a:cubicBezTo>
                    <a:pt x="6" y="7"/>
                    <a:pt x="6" y="7"/>
                    <a:pt x="6" y="7"/>
                  </a:cubicBezTo>
                  <a:cubicBezTo>
                    <a:pt x="0" y="2"/>
                    <a:pt x="0" y="2"/>
                    <a:pt x="0" y="2"/>
                  </a:cubicBezTo>
                  <a:cubicBezTo>
                    <a:pt x="0" y="1"/>
                    <a:pt x="0" y="1"/>
                    <a:pt x="0" y="0"/>
                  </a:cubicBezTo>
                  <a:cubicBezTo>
                    <a:pt x="1" y="0"/>
                    <a:pt x="1" y="0"/>
                    <a:pt x="2" y="0"/>
                  </a:cubicBezTo>
                  <a:cubicBezTo>
                    <a:pt x="7" y="6"/>
                    <a:pt x="7" y="6"/>
                    <a:pt x="7" y="6"/>
                  </a:cubicBezTo>
                  <a:cubicBezTo>
                    <a:pt x="8" y="6"/>
                    <a:pt x="8" y="7"/>
                    <a:pt x="7" y="7"/>
                  </a:cubicBezTo>
                  <a:cubicBezTo>
                    <a:pt x="7" y="7"/>
                    <a:pt x="7"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9"/>
            <p:cNvSpPr>
              <a:spLocks/>
            </p:cNvSpPr>
            <p:nvPr/>
          </p:nvSpPr>
          <p:spPr bwMode="auto">
            <a:xfrm>
              <a:off x="4246252" y="2059698"/>
              <a:ext cx="52749" cy="49646"/>
            </a:xfrm>
            <a:custGeom>
              <a:avLst/>
              <a:gdLst>
                <a:gd name="T0" fmla="*/ 7 w 8"/>
                <a:gd name="T1" fmla="*/ 8 h 8"/>
                <a:gd name="T2" fmla="*/ 6 w 8"/>
                <a:gd name="T3" fmla="*/ 8 h 8"/>
                <a:gd name="T4" fmla="*/ 1 w 8"/>
                <a:gd name="T5" fmla="*/ 2 h 8"/>
                <a:gd name="T6" fmla="*/ 1 w 8"/>
                <a:gd name="T7" fmla="*/ 1 h 8"/>
                <a:gd name="T8" fmla="*/ 2 w 8"/>
                <a:gd name="T9" fmla="*/ 1 h 8"/>
                <a:gd name="T10" fmla="*/ 8 w 8"/>
                <a:gd name="T11" fmla="*/ 6 h 8"/>
                <a:gd name="T12" fmla="*/ 8 w 8"/>
                <a:gd name="T13" fmla="*/ 8 h 8"/>
                <a:gd name="T14" fmla="*/ 7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7" y="8"/>
                  </a:moveTo>
                  <a:cubicBezTo>
                    <a:pt x="7" y="8"/>
                    <a:pt x="6" y="8"/>
                    <a:pt x="6" y="8"/>
                  </a:cubicBezTo>
                  <a:cubicBezTo>
                    <a:pt x="1" y="2"/>
                    <a:pt x="1" y="2"/>
                    <a:pt x="1" y="2"/>
                  </a:cubicBezTo>
                  <a:cubicBezTo>
                    <a:pt x="0" y="2"/>
                    <a:pt x="0" y="1"/>
                    <a:pt x="1" y="1"/>
                  </a:cubicBezTo>
                  <a:cubicBezTo>
                    <a:pt x="1" y="0"/>
                    <a:pt x="2" y="0"/>
                    <a:pt x="2" y="1"/>
                  </a:cubicBezTo>
                  <a:cubicBezTo>
                    <a:pt x="8" y="6"/>
                    <a:pt x="8" y="6"/>
                    <a:pt x="8" y="6"/>
                  </a:cubicBezTo>
                  <a:cubicBezTo>
                    <a:pt x="8" y="7"/>
                    <a:pt x="8" y="7"/>
                    <a:pt x="8" y="8"/>
                  </a:cubicBezTo>
                  <a:cubicBezTo>
                    <a:pt x="8" y="8"/>
                    <a:pt x="7" y="8"/>
                    <a:pt x="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90"/>
            <p:cNvSpPr>
              <a:spLocks/>
            </p:cNvSpPr>
            <p:nvPr/>
          </p:nvSpPr>
          <p:spPr bwMode="auto">
            <a:xfrm>
              <a:off x="4305205" y="2006951"/>
              <a:ext cx="49646" cy="52749"/>
            </a:xfrm>
            <a:custGeom>
              <a:avLst/>
              <a:gdLst>
                <a:gd name="T0" fmla="*/ 6 w 8"/>
                <a:gd name="T1" fmla="*/ 8 h 8"/>
                <a:gd name="T2" fmla="*/ 6 w 8"/>
                <a:gd name="T3" fmla="*/ 7 h 8"/>
                <a:gd name="T4" fmla="*/ 0 w 8"/>
                <a:gd name="T5" fmla="*/ 2 h 8"/>
                <a:gd name="T6" fmla="*/ 0 w 8"/>
                <a:gd name="T7" fmla="*/ 0 h 8"/>
                <a:gd name="T8" fmla="*/ 2 w 8"/>
                <a:gd name="T9" fmla="*/ 0 h 8"/>
                <a:gd name="T10" fmla="*/ 7 w 8"/>
                <a:gd name="T11" fmla="*/ 6 h 8"/>
                <a:gd name="T12" fmla="*/ 7 w 8"/>
                <a:gd name="T13" fmla="*/ 7 h 8"/>
                <a:gd name="T14" fmla="*/ 6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6" y="8"/>
                  </a:moveTo>
                  <a:cubicBezTo>
                    <a:pt x="6" y="8"/>
                    <a:pt x="6" y="7"/>
                    <a:pt x="6" y="7"/>
                  </a:cubicBezTo>
                  <a:cubicBezTo>
                    <a:pt x="0" y="2"/>
                    <a:pt x="0" y="2"/>
                    <a:pt x="0" y="2"/>
                  </a:cubicBezTo>
                  <a:cubicBezTo>
                    <a:pt x="0" y="1"/>
                    <a:pt x="0" y="1"/>
                    <a:pt x="0" y="0"/>
                  </a:cubicBezTo>
                  <a:cubicBezTo>
                    <a:pt x="1" y="0"/>
                    <a:pt x="1" y="0"/>
                    <a:pt x="2" y="0"/>
                  </a:cubicBezTo>
                  <a:cubicBezTo>
                    <a:pt x="7" y="6"/>
                    <a:pt x="7" y="6"/>
                    <a:pt x="7" y="6"/>
                  </a:cubicBezTo>
                  <a:cubicBezTo>
                    <a:pt x="8" y="6"/>
                    <a:pt x="8" y="7"/>
                    <a:pt x="7" y="7"/>
                  </a:cubicBezTo>
                  <a:cubicBezTo>
                    <a:pt x="7" y="7"/>
                    <a:pt x="7" y="8"/>
                    <a:pt x="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91"/>
            <p:cNvSpPr>
              <a:spLocks/>
            </p:cNvSpPr>
            <p:nvPr/>
          </p:nvSpPr>
          <p:spPr bwMode="auto">
            <a:xfrm>
              <a:off x="4354851" y="1951099"/>
              <a:ext cx="52749" cy="49646"/>
            </a:xfrm>
            <a:custGeom>
              <a:avLst/>
              <a:gdLst>
                <a:gd name="T0" fmla="*/ 7 w 8"/>
                <a:gd name="T1" fmla="*/ 8 h 8"/>
                <a:gd name="T2" fmla="*/ 6 w 8"/>
                <a:gd name="T3" fmla="*/ 8 h 8"/>
                <a:gd name="T4" fmla="*/ 1 w 8"/>
                <a:gd name="T5" fmla="*/ 2 h 8"/>
                <a:gd name="T6" fmla="*/ 1 w 8"/>
                <a:gd name="T7" fmla="*/ 1 h 8"/>
                <a:gd name="T8" fmla="*/ 2 w 8"/>
                <a:gd name="T9" fmla="*/ 1 h 8"/>
                <a:gd name="T10" fmla="*/ 8 w 8"/>
                <a:gd name="T11" fmla="*/ 6 h 8"/>
                <a:gd name="T12" fmla="*/ 8 w 8"/>
                <a:gd name="T13" fmla="*/ 8 h 8"/>
                <a:gd name="T14" fmla="*/ 7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7" y="8"/>
                  </a:moveTo>
                  <a:cubicBezTo>
                    <a:pt x="7" y="8"/>
                    <a:pt x="6" y="8"/>
                    <a:pt x="6" y="8"/>
                  </a:cubicBezTo>
                  <a:cubicBezTo>
                    <a:pt x="1" y="2"/>
                    <a:pt x="1" y="2"/>
                    <a:pt x="1" y="2"/>
                  </a:cubicBezTo>
                  <a:cubicBezTo>
                    <a:pt x="0" y="2"/>
                    <a:pt x="0" y="1"/>
                    <a:pt x="1" y="1"/>
                  </a:cubicBezTo>
                  <a:cubicBezTo>
                    <a:pt x="1" y="0"/>
                    <a:pt x="2" y="0"/>
                    <a:pt x="2" y="1"/>
                  </a:cubicBezTo>
                  <a:cubicBezTo>
                    <a:pt x="8" y="6"/>
                    <a:pt x="8" y="6"/>
                    <a:pt x="8" y="6"/>
                  </a:cubicBezTo>
                  <a:cubicBezTo>
                    <a:pt x="8" y="7"/>
                    <a:pt x="8" y="7"/>
                    <a:pt x="8" y="8"/>
                  </a:cubicBezTo>
                  <a:cubicBezTo>
                    <a:pt x="7" y="8"/>
                    <a:pt x="7" y="8"/>
                    <a:pt x="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72986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6605</TotalTime>
  <Words>2479</Words>
  <Application>Microsoft Office PowerPoint</Application>
  <PresentationFormat>Custom</PresentationFormat>
  <Paragraphs>325</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Jazaa</dc:creator>
  <cp:lastModifiedBy>Ted</cp:lastModifiedBy>
  <cp:revision>616</cp:revision>
  <dcterms:created xsi:type="dcterms:W3CDTF">2016-12-01T06:40:06Z</dcterms:created>
  <dcterms:modified xsi:type="dcterms:W3CDTF">2017-03-01T00:59:13Z</dcterms:modified>
</cp:coreProperties>
</file>